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3" r:id="rId1"/>
  </p:sldMasterIdLst>
  <p:notesMasterIdLst>
    <p:notesMasterId r:id="rId36"/>
  </p:notesMasterIdLst>
  <p:handoutMasterIdLst>
    <p:handoutMasterId r:id="rId37"/>
  </p:handoutMasterIdLst>
  <p:sldIdLst>
    <p:sldId id="257" r:id="rId2"/>
    <p:sldId id="289" r:id="rId3"/>
    <p:sldId id="291" r:id="rId4"/>
    <p:sldId id="361" r:id="rId5"/>
    <p:sldId id="408" r:id="rId6"/>
    <p:sldId id="431" r:id="rId7"/>
    <p:sldId id="395" r:id="rId8"/>
    <p:sldId id="396" r:id="rId9"/>
    <p:sldId id="397" r:id="rId10"/>
    <p:sldId id="399" r:id="rId11"/>
    <p:sldId id="400" r:id="rId12"/>
    <p:sldId id="401" r:id="rId13"/>
    <p:sldId id="425" r:id="rId14"/>
    <p:sldId id="409" r:id="rId15"/>
    <p:sldId id="410" r:id="rId16"/>
    <p:sldId id="411" r:id="rId17"/>
    <p:sldId id="412" r:id="rId18"/>
    <p:sldId id="413" r:id="rId19"/>
    <p:sldId id="414" r:id="rId20"/>
    <p:sldId id="426" r:id="rId21"/>
    <p:sldId id="427" r:id="rId22"/>
    <p:sldId id="428" r:id="rId23"/>
    <p:sldId id="439" r:id="rId24"/>
    <p:sldId id="429" r:id="rId25"/>
    <p:sldId id="373" r:id="rId26"/>
    <p:sldId id="438" r:id="rId27"/>
    <p:sldId id="430" r:id="rId28"/>
    <p:sldId id="434" r:id="rId29"/>
    <p:sldId id="444" r:id="rId30"/>
    <p:sldId id="443" r:id="rId31"/>
    <p:sldId id="442" r:id="rId32"/>
    <p:sldId id="440" r:id="rId33"/>
    <p:sldId id="314" r:id="rId34"/>
    <p:sldId id="445" r:id="rId3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C42E6"/>
    <a:srgbClr val="FFFFFF"/>
    <a:srgbClr val="333333"/>
    <a:srgbClr val="292929"/>
    <a:srgbClr val="F8F57B"/>
    <a:srgbClr val="F6AE1E"/>
    <a:srgbClr val="FF0066"/>
    <a:srgbClr val="F3AF35"/>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317" autoAdjust="0"/>
    <p:restoredTop sz="84524" autoAdjust="0"/>
  </p:normalViewPr>
  <p:slideViewPr>
    <p:cSldViewPr snapToGrid="0">
      <p:cViewPr varScale="1">
        <p:scale>
          <a:sx n="65" d="100"/>
          <a:sy n="65" d="100"/>
        </p:scale>
        <p:origin x="-1710" y="-114"/>
      </p:cViewPr>
      <p:guideLst>
        <p:guide orient="horz" pos="204"/>
        <p:guide orient="horz" pos="912"/>
        <p:guide orient="horz" pos="1484"/>
        <p:guide orient="horz" pos="1200"/>
        <p:guide orient="horz" pos="2389"/>
        <p:guide orient="horz" pos="4176"/>
        <p:guide pos="2880"/>
        <p:guide pos="240"/>
        <p:guide pos="460"/>
        <p:guide pos="5520"/>
        <p:guide pos="863"/>
        <p:guide pos="5299"/>
      </p:guideLst>
    </p:cSldViewPr>
  </p:slideViewPr>
  <p:outlineViewPr>
    <p:cViewPr>
      <p:scale>
        <a:sx n="33" d="100"/>
        <a:sy n="33" d="100"/>
      </p:scale>
      <p:origin x="0" y="17070"/>
    </p:cViewPr>
  </p:outlineViewPr>
  <p:notesTextViewPr>
    <p:cViewPr>
      <p:scale>
        <a:sx n="100" d="100"/>
        <a:sy n="100" d="100"/>
      </p:scale>
      <p:origin x="0" y="0"/>
    </p:cViewPr>
  </p:notesTextViewPr>
  <p:sorterViewPr>
    <p:cViewPr>
      <p:scale>
        <a:sx n="75" d="100"/>
        <a:sy n="75" d="100"/>
      </p:scale>
      <p:origin x="0" y="2628"/>
    </p:cViewPr>
  </p:sorterViewPr>
  <p:notesViewPr>
    <p:cSldViewPr snapToGrid="0" showGuides="1">
      <p:cViewPr varScale="1">
        <p:scale>
          <a:sx n="99" d="100"/>
          <a:sy n="99" d="100"/>
        </p:scale>
        <p:origin x="-32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PDC 2009</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4/14/2010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265636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PDC 2009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31139319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4/14/2010 11:51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A8CC4B60-C4F0-4422-94CA-E1E65D7722AD}" type="datetime1">
              <a:rPr lang="en-US" smtClean="0"/>
              <a:pPr/>
              <a:t>4/14/2010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14</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0ECFF45C-96F5-4D9B-BC8A-F92511853FE8}" type="datetime1">
              <a:rPr lang="en-US" smtClean="0"/>
              <a:pPr/>
              <a:t>4/14/2010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15</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8507CB55-298C-4F53-922D-96A862F995EF}" type="datetime1">
              <a:rPr lang="en-US" smtClean="0"/>
              <a:pPr/>
              <a:t>4/14/2010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16</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8507CB55-298C-4F53-922D-96A862F995EF}" type="datetime1">
              <a:rPr lang="en-US" smtClean="0"/>
              <a:pPr/>
              <a:t>4/14/2010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17</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fld id="{90738032-8304-47E7-8F35-4794C63CA245}" type="datetime1">
              <a:rPr lang="en-US" smtClean="0"/>
              <a:pPr/>
              <a:t>4/14/2010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18</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0E8C61F8-7D97-4151-8404-B302E7920AC9}" type="datetime1">
              <a:rPr lang="en-US" smtClean="0"/>
              <a:pPr/>
              <a:t>4/14/2010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19</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3A914526-B2B5-4753-A015-02D3B7405307}" type="datetime1">
              <a:rPr lang="en-US" smtClean="0"/>
              <a:pPr/>
              <a:t>4/14/2010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21</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DBF0C-48D0-481C-9F0E-DB53452C8D58}" type="slidenum">
              <a:rPr lang="en-US" smtClean="0"/>
              <a:pPr/>
              <a:t>3</a:t>
            </a:fld>
            <a:endParaRPr lang="en-US"/>
          </a:p>
        </p:txBody>
      </p:sp>
    </p:spTree>
    <p:extLst>
      <p:ext uri="{BB962C8B-B14F-4D97-AF65-F5344CB8AC3E}">
        <p14:creationId xmlns:p14="http://schemas.microsoft.com/office/powerpoint/2010/main" val="420536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4/14/2010 11:51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4/14/2010 11:51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33104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F0BEB7-DC6A-443D-91D1-0CE0A533CAC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0ECFF45C-96F5-4D9B-BC8A-F92511853FE8}" type="datetime1">
              <a:rPr lang="en-US" smtClean="0"/>
              <a:pPr/>
              <a:t>4/14/2010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9</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5C7DE1EA-A4AF-4A13-A6DC-174ABA2BE69B}" type="datetime1">
              <a:rPr lang="en-US" smtClean="0"/>
              <a:pPr/>
              <a:t>4/14/2010</a:t>
            </a:fld>
            <a:endParaRPr lang="en-US"/>
          </a:p>
        </p:txBody>
      </p:sp>
      <p:sp>
        <p:nvSpPr>
          <p:cNvPr id="6" name="Slide Number Placeholder 5"/>
          <p:cNvSpPr>
            <a:spLocks noGrp="1"/>
          </p:cNvSpPr>
          <p:nvPr>
            <p:ph type="sldNum" sz="quarter" idx="11"/>
          </p:nvPr>
        </p:nvSpPr>
        <p:spPr/>
        <p:txBody>
          <a:bodyPr/>
          <a:lstStyle/>
          <a:p>
            <a:fld id="{8B263312-38AA-4E1E-B2B5-0F8F122B24FE}" type="slidenum">
              <a:rPr lang="en-US" smtClean="0"/>
              <a:pPr/>
              <a:t>10</a:t>
            </a:fld>
            <a:endParaRPr lang="en-US" dirty="0"/>
          </a:p>
        </p:txBody>
      </p:sp>
      <p:sp>
        <p:nvSpPr>
          <p:cNvPr id="7" name="Footer Placeholder 6"/>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8" name="Header Placeholder 7"/>
          <p:cNvSpPr>
            <a:spLocks noGrp="1"/>
          </p:cNvSpPr>
          <p:nvPr>
            <p:ph type="hdr" sz="quarter" idx="13"/>
          </p:nvPr>
        </p:nvSpPr>
        <p:spPr/>
        <p:txBody>
          <a:bodyPr/>
          <a:lstStyle/>
          <a:p>
            <a:r>
              <a:rPr lang="en-US" smtClean="0"/>
              <a:t>MIX 09</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3800-5C46-4493-B456-B5C0A0B190CA}" type="slidenum">
              <a:rPr lang="en-US" smtClean="0"/>
              <a:pPr/>
              <a:t>11</a:t>
            </a:fld>
            <a:endParaRPr lang="en-US"/>
          </a:p>
        </p:txBody>
      </p:sp>
    </p:spTree>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Tech.Ed logo.png"/>
          <p:cNvPicPr>
            <a:picLocks noChangeAspect="1"/>
          </p:cNvPicPr>
          <p:nvPr/>
        </p:nvPicPr>
        <p:blipFill>
          <a:blip r:embed="rId3"/>
          <a:stretch>
            <a:fillRect/>
          </a:stretch>
        </p:blipFill>
        <p:spPr>
          <a:xfrm>
            <a:off x="850601" y="1112268"/>
            <a:ext cx="5007936" cy="2064530"/>
          </a:xfrm>
          <a:prstGeom prst="rect">
            <a:avLst/>
          </a:prstGeom>
        </p:spPr>
      </p:pic>
      <p:pic>
        <p:nvPicPr>
          <p:cNvPr id="6" name="Picture 5" descr="Cluster.png"/>
          <p:cNvPicPr>
            <a:picLocks noChangeAspect="1"/>
          </p:cNvPicPr>
          <p:nvPr/>
        </p:nvPicPr>
        <p:blipFill>
          <a:blip r:embed="rId4"/>
          <a:stretch>
            <a:fillRect/>
          </a:stretch>
        </p:blipFill>
        <p:spPr>
          <a:xfrm>
            <a:off x="7013767" y="1833495"/>
            <a:ext cx="1771041" cy="2032035"/>
          </a:xfrm>
          <a:prstGeom prst="rect">
            <a:avLst/>
          </a:prstGeom>
          <a:noFill/>
          <a:ln>
            <a:noFill/>
          </a:ln>
        </p:spPr>
      </p:pic>
      <p:pic>
        <p:nvPicPr>
          <p:cNvPr id="8" name="Picture 7" descr="Picture2.png"/>
          <p:cNvPicPr>
            <a:picLocks noChangeAspect="1"/>
          </p:cNvPicPr>
          <p:nvPr/>
        </p:nvPicPr>
        <p:blipFill>
          <a:blip r:embed="rId5"/>
          <a:stretch>
            <a:fillRect/>
          </a:stretch>
        </p:blipFill>
        <p:spPr>
          <a:xfrm>
            <a:off x="850601" y="3711629"/>
            <a:ext cx="3146794" cy="213982"/>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pic>
        <p:nvPicPr>
          <p:cNvPr id="1026" name="Picture 2"/>
          <p:cNvPicPr>
            <a:picLocks noChangeAspect="1" noChangeArrowheads="1"/>
          </p:cNvPicPr>
          <p:nvPr userDrawn="1"/>
        </p:nvPicPr>
        <p:blipFill>
          <a:blip r:embed="rId3"/>
          <a:srcRect/>
          <a:stretch>
            <a:fillRect/>
          </a:stretch>
        </p:blipFill>
        <p:spPr bwMode="auto">
          <a:xfrm>
            <a:off x="7710853" y="6322548"/>
            <a:ext cx="1230923" cy="5354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val="DBD7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3074" name="Picture 2"/>
          <p:cNvPicPr>
            <a:picLocks noChangeAspect="1" noChangeArrowheads="1"/>
          </p:cNvPicPr>
          <p:nvPr userDrawn="1"/>
        </p:nvPicPr>
        <p:blipFill>
          <a:blip r:embed="rId3"/>
          <a:srcRect/>
          <a:stretch>
            <a:fillRect/>
          </a:stretch>
        </p:blipFill>
        <p:spPr bwMode="auto">
          <a:xfrm>
            <a:off x="7658100" y="6267728"/>
            <a:ext cx="1356946" cy="5902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2050" name="Picture 2"/>
          <p:cNvPicPr>
            <a:picLocks noChangeAspect="1" noChangeArrowheads="1"/>
          </p:cNvPicPr>
          <p:nvPr userDrawn="1"/>
        </p:nvPicPr>
        <p:blipFill>
          <a:blip r:embed="rId3"/>
          <a:srcRect/>
          <a:stretch>
            <a:fillRect/>
          </a:stretch>
        </p:blipFill>
        <p:spPr bwMode="auto">
          <a:xfrm>
            <a:off x="7543800" y="6218008"/>
            <a:ext cx="1471246" cy="63999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val="CDD5E1"/>
                </a:solidFill>
                <a:latin typeface="+mn-lt"/>
                <a:ea typeface="+mn-ea"/>
                <a:cs typeface="+mn-cs"/>
              </a:rPr>
              <a:t>&gt;&gt;FUTURE</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pic>
        <p:nvPicPr>
          <p:cNvPr id="1026" name="Picture 2"/>
          <p:cNvPicPr>
            <a:picLocks noChangeAspect="1" noChangeArrowheads="1"/>
          </p:cNvPicPr>
          <p:nvPr userDrawn="1"/>
        </p:nvPicPr>
        <p:blipFill>
          <a:blip r:embed="rId3"/>
          <a:srcRect/>
          <a:stretch>
            <a:fillRect/>
          </a:stretch>
        </p:blipFill>
        <p:spPr bwMode="auto">
          <a:xfrm>
            <a:off x="7710853" y="6322548"/>
            <a:ext cx="1230923" cy="53545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4904" y="2913311"/>
            <a:ext cx="5874627" cy="1477927"/>
          </a:xfrm>
          <a:noFill/>
          <a:ln>
            <a:noFill/>
          </a:ln>
        </p:spPr>
        <p:txBody>
          <a:bodyPr lIns="180000" tIns="72000" rIns="144000" bIns="72000" anchor="t" anchorCtr="0">
            <a:noAutofit/>
          </a:bodyPr>
          <a:lstStyle>
            <a:lvl1pPr marL="0" indent="0" algn="l">
              <a:lnSpc>
                <a:spcPct val="80000"/>
              </a:lnSpc>
              <a:spcBef>
                <a:spcPts val="0"/>
              </a:spcBef>
              <a:buNone/>
              <a:defRPr sz="2800">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515536" y="1637413"/>
            <a:ext cx="5863995" cy="1148316"/>
          </a:xfrm>
        </p:spPr>
        <p:txBody>
          <a:bodyPr lIns="144000" tIns="144000" rIns="144000" bIns="144000" anchor="b" anchorCtr="0">
            <a:noAutofit/>
          </a:bodyPr>
          <a:lstStyle>
            <a:lvl1pPr>
              <a:lnSpc>
                <a:spcPct val="80000"/>
              </a:lnSpc>
              <a:defRPr sz="3600" spc="0">
                <a:solidFill>
                  <a:schemeClr val="tx1"/>
                </a:solidFill>
                <a:effectLst/>
              </a:defRPr>
            </a:lvl1pPr>
          </a:lstStyle>
          <a:p>
            <a:r>
              <a:rPr lang="en-US" smtClean="0"/>
              <a:t>Click to edit Master title style</a:t>
            </a:r>
            <a:endParaRPr lang="en-US" dirty="0"/>
          </a:p>
        </p:txBody>
      </p:sp>
      <p:pic>
        <p:nvPicPr>
          <p:cNvPr id="12" name="Picture 11" descr="Tech.Ed logo.png"/>
          <p:cNvPicPr>
            <a:picLocks noChangeAspect="1"/>
          </p:cNvPicPr>
          <p:nvPr/>
        </p:nvPicPr>
        <p:blipFill>
          <a:blip r:embed="rId3"/>
          <a:stretch>
            <a:fillRect/>
          </a:stretch>
        </p:blipFill>
        <p:spPr>
          <a:xfrm>
            <a:off x="6517758" y="419557"/>
            <a:ext cx="2277683" cy="938979"/>
          </a:xfrm>
          <a:prstGeom prst="rect">
            <a:avLst/>
          </a:prstGeom>
        </p:spPr>
      </p:pic>
      <p:pic>
        <p:nvPicPr>
          <p:cNvPr id="6" name="Picture 5" descr="Cluster.png"/>
          <p:cNvPicPr>
            <a:picLocks noChangeAspect="1"/>
          </p:cNvPicPr>
          <p:nvPr/>
        </p:nvPicPr>
        <p:blipFill>
          <a:blip r:embed="rId4"/>
          <a:stretch>
            <a:fillRect/>
          </a:stretch>
        </p:blipFill>
        <p:spPr>
          <a:xfrm>
            <a:off x="7013767" y="1833495"/>
            <a:ext cx="1771041" cy="2032035"/>
          </a:xfrm>
          <a:prstGeom prst="rect">
            <a:avLst/>
          </a:prstGeom>
          <a:noFill/>
          <a:ln>
            <a:noFill/>
          </a:ln>
        </p:spPr>
      </p:pic>
      <p:pic>
        <p:nvPicPr>
          <p:cNvPr id="9" name="Picture 8" descr="Picture3.png"/>
          <p:cNvPicPr>
            <a:picLocks noChangeAspect="1"/>
          </p:cNvPicPr>
          <p:nvPr/>
        </p:nvPicPr>
        <p:blipFill>
          <a:blip r:embed="rId5"/>
          <a:stretch>
            <a:fillRect/>
          </a:stretch>
        </p:blipFill>
        <p:spPr>
          <a:xfrm>
            <a:off x="6680712" y="1575260"/>
            <a:ext cx="1926148" cy="130978"/>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8800" y="1422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ight background developer code">
    <p:spTree>
      <p:nvGrpSpPr>
        <p:cNvPr id="1" name=""/>
        <p:cNvGrpSpPr/>
        <p:nvPr/>
      </p:nvGrpSpPr>
      <p:grpSpPr>
        <a:xfrm>
          <a:off x="0" y="0"/>
          <a:ext cx="0" cy="0"/>
          <a:chOff x="0" y="0"/>
          <a:chExt cx="0" cy="0"/>
        </a:xfrm>
      </p:grpSpPr>
      <p:sp>
        <p:nvSpPr>
          <p:cNvPr id="4" name="Rectangle 3"/>
          <p:cNvSpPr/>
          <p:nvPr/>
        </p:nvSpPr>
        <p:spPr bwMode="auto">
          <a:xfrm>
            <a:off x="0" y="1212112"/>
            <a:ext cx="9144000" cy="5220586"/>
          </a:xfrm>
          <a:prstGeom prst="rect">
            <a:avLst/>
          </a:prstGeom>
          <a:solidFill>
            <a:schemeClr val="bg1"/>
          </a:solidFill>
          <a:ln w="12700">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vert="horz" wrap="square" lIns="72000" tIns="45718" rIns="72000" bIns="45718" numCol="1" rtlCol="0" anchor="ctr" anchorCtr="0" compatLnSpc="1"/>
          <a:lstStyle/>
          <a:p>
            <a:pPr algn="ctr" defTabSz="914099"/>
            <a:endParaRPr lang="en-US" sz="2000" b="0" cap="none" spc="0" dirty="0" smtClean="0">
              <a:ln>
                <a:noFill/>
              </a:ln>
              <a:solidFill>
                <a:schemeClr val="tx1"/>
              </a:solidFill>
              <a:effectLst/>
              <a:latin typeface="Calibri" pitchFamily="3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46075" y="1416050"/>
            <a:ext cx="8453438" cy="1621330"/>
          </a:xfrm>
        </p:spPr>
        <p:txBody>
          <a:bodyPr/>
          <a:lstStyle>
            <a:lvl1pPr marL="0" indent="0">
              <a:lnSpc>
                <a:spcPct val="80000"/>
              </a:lnSpc>
              <a:buFontTx/>
              <a:buNone/>
              <a:defRPr sz="2400" b="0">
                <a:solidFill>
                  <a:srgbClr val="292929"/>
                </a:solidFill>
                <a:latin typeface="Consolas" pitchFamily="49" charset="0"/>
                <a:cs typeface="Courier New" pitchFamily="49" charset="0"/>
              </a:defRPr>
            </a:lvl1pPr>
            <a:lvl2pPr marL="457200" indent="6350">
              <a:lnSpc>
                <a:spcPct val="80000"/>
              </a:lnSpc>
              <a:buFontTx/>
              <a:buNone/>
              <a:defRPr sz="2000" b="0">
                <a:solidFill>
                  <a:srgbClr val="292929"/>
                </a:solidFill>
                <a:latin typeface="Consolas" pitchFamily="49" charset="0"/>
                <a:cs typeface="Courier New" pitchFamily="49" charset="0"/>
              </a:defRPr>
            </a:lvl2pPr>
            <a:lvl3pPr marL="796925" indent="0">
              <a:lnSpc>
                <a:spcPct val="80000"/>
              </a:lnSpc>
              <a:buFontTx/>
              <a:buNone/>
              <a:defRPr sz="1800" b="0">
                <a:solidFill>
                  <a:srgbClr val="292929"/>
                </a:solidFill>
                <a:latin typeface="Consolas" pitchFamily="49" charset="0"/>
                <a:cs typeface="Courier New" pitchFamily="49" charset="0"/>
              </a:defRPr>
            </a:lvl3pPr>
            <a:lvl4pPr marL="1147763" indent="20638">
              <a:lnSpc>
                <a:spcPct val="80000"/>
              </a:lnSpc>
              <a:buFontTx/>
              <a:buNone/>
              <a:defRPr sz="1800" b="0">
                <a:solidFill>
                  <a:srgbClr val="292929"/>
                </a:solidFill>
                <a:latin typeface="Consolas" pitchFamily="49" charset="0"/>
                <a:cs typeface="Courier New" pitchFamily="49" charset="0"/>
              </a:defRPr>
            </a:lvl4pPr>
            <a:lvl5pPr marL="1489075" indent="0">
              <a:lnSpc>
                <a:spcPct val="80000"/>
              </a:lnSpc>
              <a:buFontTx/>
              <a:buNone/>
              <a:defRPr sz="1800" b="0">
                <a:solidFill>
                  <a:srgbClr val="292929"/>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a:xfrm>
            <a:off x="0" y="6443340"/>
            <a:ext cx="9144000"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6" name="Picture 5" descr="Cluster.png"/>
          <p:cNvPicPr>
            <a:picLocks noChangeAspect="1"/>
          </p:cNvPicPr>
          <p:nvPr/>
        </p:nvPicPr>
        <p:blipFill>
          <a:blip r:embed="rId2">
            <a:lum bright="-7000"/>
          </a:blip>
          <a:stretch>
            <a:fillRect/>
          </a:stretch>
        </p:blipFill>
        <p:spPr>
          <a:xfrm>
            <a:off x="8071788" y="5835323"/>
            <a:ext cx="859949" cy="986677"/>
          </a:xfrm>
          <a:prstGeom prst="rect">
            <a:avLst/>
          </a:prstGeom>
        </p:spPr>
      </p:pic>
      <p:sp>
        <p:nvSpPr>
          <p:cNvPr id="8" name="Slide Number Placeholder 6"/>
          <p:cNvSpPr txBox="1">
            <a:spLocks/>
          </p:cNvSpPr>
          <p:nvPr/>
        </p:nvSpPr>
        <p:spPr>
          <a:xfrm>
            <a:off x="329201" y="6379535"/>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 &amp; A">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3" y="228600"/>
            <a:ext cx="8412459"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3"/>
            <a:ext cx="8380800" cy="2210400"/>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p:nvSpPr>
        <p:spPr>
          <a:xfrm>
            <a:off x="329201" y="6379535"/>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7" name="Straight Connector 6"/>
          <p:cNvCxnSpPr/>
          <p:nvPr/>
        </p:nvCxnSpPr>
        <p:spPr>
          <a:xfrm>
            <a:off x="0" y="6443340"/>
            <a:ext cx="91440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Cluster.png"/>
          <p:cNvPicPr>
            <a:picLocks noChangeAspect="1"/>
          </p:cNvPicPr>
          <p:nvPr/>
        </p:nvPicPr>
        <p:blipFill>
          <a:blip r:embed="rId18">
            <a:lum bright="-7000"/>
          </a:blip>
          <a:stretch>
            <a:fillRect/>
          </a:stretch>
        </p:blipFill>
        <p:spPr>
          <a:xfrm>
            <a:off x="8071788" y="5835323"/>
            <a:ext cx="859948" cy="986677"/>
          </a:xfrm>
          <a:prstGeom prst="rect">
            <a:avLst/>
          </a:prstGeom>
        </p:spPr>
      </p:pic>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smtClean="0">
          <a:ln w="3175">
            <a:noFill/>
          </a:ln>
          <a:solidFill>
            <a:schemeClr val="bg1"/>
          </a:solidFill>
          <a:effectLst/>
          <a:latin typeface="Calibri" pitchFamily="34" charset="0"/>
          <a:ea typeface="+mn-ea"/>
          <a:cs typeface="Arial" charset="0"/>
        </a:defRPr>
      </a:lvl1pPr>
    </p:titleStyle>
    <p:bodyStyle>
      <a:lvl1pPr marL="361950" indent="-361950" algn="l" defTabSz="914363" rtl="0" eaLnBrk="1" latinLnBrk="0" hangingPunct="1">
        <a:lnSpc>
          <a:spcPct val="90000"/>
        </a:lnSpc>
        <a:spcBef>
          <a:spcPct val="20000"/>
        </a:spcBef>
        <a:buSzPct val="100000"/>
        <a:buFontTx/>
        <a:buBlip>
          <a:blip r:embed="rId19"/>
        </a:buBlip>
        <a:defRPr sz="3200" kern="1200">
          <a:solidFill>
            <a:schemeClr val="bg1"/>
          </a:solidFill>
          <a:latin typeface="Calibri" pitchFamily="34" charset="0"/>
          <a:ea typeface="+mn-ea"/>
          <a:cs typeface="+mn-cs"/>
        </a:defRPr>
      </a:lvl1pPr>
      <a:lvl2pPr marL="808038" indent="-344488" algn="l" defTabSz="914363" rtl="0" eaLnBrk="1" latinLnBrk="0" hangingPunct="1">
        <a:lnSpc>
          <a:spcPct val="90000"/>
        </a:lnSpc>
        <a:spcBef>
          <a:spcPct val="20000"/>
        </a:spcBef>
        <a:buSzPct val="100000"/>
        <a:buFontTx/>
        <a:buBlip>
          <a:blip r:embed="rId19"/>
        </a:buBlip>
        <a:defRPr sz="2800" kern="1200">
          <a:solidFill>
            <a:schemeClr val="bg1"/>
          </a:solidFill>
          <a:latin typeface="Calibri" pitchFamily="34" charset="0"/>
          <a:ea typeface="+mn-ea"/>
          <a:cs typeface="+mn-cs"/>
        </a:defRPr>
      </a:lvl2pPr>
      <a:lvl3pPr marL="1168400" indent="-346075" algn="l" defTabSz="914363" rtl="0" eaLnBrk="1" latinLnBrk="0" hangingPunct="1">
        <a:lnSpc>
          <a:spcPct val="90000"/>
        </a:lnSpc>
        <a:spcBef>
          <a:spcPct val="20000"/>
        </a:spcBef>
        <a:buSzPct val="100000"/>
        <a:buFontTx/>
        <a:buBlip>
          <a:blip r:embed="rId19"/>
        </a:buBlip>
        <a:defRPr sz="2400" kern="1200">
          <a:solidFill>
            <a:schemeClr val="bg1"/>
          </a:solidFill>
          <a:latin typeface="Calibri" pitchFamily="34" charset="0"/>
          <a:ea typeface="+mn-ea"/>
          <a:cs typeface="+mn-cs"/>
        </a:defRPr>
      </a:lvl3pPr>
      <a:lvl4pPr marL="1516063" indent="-347663" algn="l" defTabSz="914363" rtl="0" eaLnBrk="1" latinLnBrk="0" hangingPunct="1">
        <a:lnSpc>
          <a:spcPct val="90000"/>
        </a:lnSpc>
        <a:spcBef>
          <a:spcPct val="20000"/>
        </a:spcBef>
        <a:buSzPct val="100000"/>
        <a:buFontTx/>
        <a:buBlip>
          <a:blip r:embed="rId19"/>
        </a:buBlip>
        <a:defRPr sz="2400" kern="1200">
          <a:solidFill>
            <a:schemeClr val="bg1"/>
          </a:solidFill>
          <a:latin typeface="Calibri" pitchFamily="34" charset="0"/>
          <a:ea typeface="+mn-ea"/>
          <a:cs typeface="+mn-cs"/>
        </a:defRPr>
      </a:lvl4pPr>
      <a:lvl5pPr marL="1852613" indent="-325438" algn="l" defTabSz="914363" rtl="0" eaLnBrk="1" latinLnBrk="0" hangingPunct="1">
        <a:lnSpc>
          <a:spcPct val="90000"/>
        </a:lnSpc>
        <a:spcBef>
          <a:spcPct val="20000"/>
        </a:spcBef>
        <a:buSzPct val="100000"/>
        <a:buFontTx/>
        <a:buBlip>
          <a:blip r:embed="rId19"/>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enkatarangan.com/blo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ally.blob.core.windows.net/music/rock/rush/xanadu.mp3"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lobnam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ally.blob.core.windows.net/"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ally.blob.cdn.core.windows.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5384" y="2852351"/>
            <a:ext cx="5874627" cy="1477927"/>
          </a:xfrm>
        </p:spPr>
        <p:txBody>
          <a:bodyPr/>
          <a:lstStyle/>
          <a:p>
            <a:r>
              <a:rPr lang="en-US" dirty="0" err="1"/>
              <a:t>T.N.C.Venkata</a:t>
            </a:r>
            <a:r>
              <a:rPr lang="en-US" dirty="0"/>
              <a:t> </a:t>
            </a:r>
            <a:r>
              <a:rPr lang="en-US" dirty="0" err="1"/>
              <a:t>Rangan</a:t>
            </a:r>
            <a:endParaRPr lang="en-US" dirty="0"/>
          </a:p>
          <a:p>
            <a:r>
              <a:rPr lang="en-US" dirty="0" smtClean="0"/>
              <a:t>CEO, </a:t>
            </a:r>
            <a:r>
              <a:rPr lang="en-US" dirty="0" err="1"/>
              <a:t>Vishwak</a:t>
            </a:r>
            <a:r>
              <a:rPr lang="en-US" dirty="0"/>
              <a:t> </a:t>
            </a:r>
            <a:r>
              <a:rPr lang="en-US" dirty="0" smtClean="0"/>
              <a:t>Solutions</a:t>
            </a:r>
          </a:p>
          <a:p>
            <a:r>
              <a:rPr lang="en-US" sz="2000" dirty="0" smtClean="0">
                <a:hlinkClick r:id="rId3"/>
              </a:rPr>
              <a:t>www.venkatarangan.com/blog</a:t>
            </a:r>
            <a:r>
              <a:rPr lang="en-US" sz="2000" dirty="0" smtClean="0"/>
              <a:t> </a:t>
            </a:r>
            <a:endParaRPr lang="en-US" sz="2000" dirty="0"/>
          </a:p>
        </p:txBody>
      </p:sp>
      <p:sp>
        <p:nvSpPr>
          <p:cNvPr id="2" name="Title 1"/>
          <p:cNvSpPr>
            <a:spLocks noGrp="1"/>
          </p:cNvSpPr>
          <p:nvPr>
            <p:ph type="ctrTitle"/>
          </p:nvPr>
        </p:nvSpPr>
        <p:spPr/>
        <p:txBody>
          <a:bodyPr/>
          <a:lstStyle/>
          <a:p>
            <a:r>
              <a:rPr lang="en-US" dirty="0" smtClean="0"/>
              <a:t>Your Data on Cloud</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360" y="3389533"/>
            <a:ext cx="1640840" cy="469949"/>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Required Entity Properties</a:t>
            </a:r>
            <a:endParaRPr lang="en-US" dirty="0"/>
          </a:p>
        </p:txBody>
      </p:sp>
      <p:sp>
        <p:nvSpPr>
          <p:cNvPr id="3" name="Content Placeholder 2"/>
          <p:cNvSpPr>
            <a:spLocks noGrp="1"/>
          </p:cNvSpPr>
          <p:nvPr>
            <p:ph type="body" sz="quarter" idx="10"/>
          </p:nvPr>
        </p:nvSpPr>
        <p:spPr>
          <a:xfrm>
            <a:off x="457200" y="1302329"/>
            <a:ext cx="8382000" cy="4573560"/>
          </a:xfrm>
        </p:spPr>
        <p:txBody>
          <a:bodyPr/>
          <a:lstStyle/>
          <a:p>
            <a:r>
              <a:rPr lang="en-US" dirty="0" err="1" smtClean="0"/>
              <a:t>PartitionKey</a:t>
            </a:r>
            <a:r>
              <a:rPr lang="en-US" dirty="0" smtClean="0"/>
              <a:t> &amp; </a:t>
            </a:r>
            <a:r>
              <a:rPr lang="en-US" dirty="0" err="1" smtClean="0"/>
              <a:t>RowKey</a:t>
            </a:r>
            <a:endParaRPr lang="en-US" dirty="0" smtClean="0"/>
          </a:p>
          <a:p>
            <a:pPr lvl="1"/>
            <a:r>
              <a:rPr lang="en-US" dirty="0" smtClean="0"/>
              <a:t>Uniquely identifies an entity</a:t>
            </a:r>
          </a:p>
          <a:p>
            <a:pPr lvl="1"/>
            <a:r>
              <a:rPr lang="en-US" dirty="0" smtClean="0"/>
              <a:t>Defines the sort order</a:t>
            </a:r>
          </a:p>
          <a:p>
            <a:pPr lvl="1"/>
            <a:r>
              <a:rPr lang="en-US" dirty="0" smtClean="0"/>
              <a:t>Use them to scale your application</a:t>
            </a:r>
          </a:p>
          <a:p>
            <a:r>
              <a:rPr lang="en-US" dirty="0" smtClean="0"/>
              <a:t>Timestamp </a:t>
            </a:r>
          </a:p>
          <a:p>
            <a:pPr lvl="1"/>
            <a:r>
              <a:rPr lang="en-US" dirty="0" smtClean="0"/>
              <a:t>Read only</a:t>
            </a:r>
          </a:p>
          <a:p>
            <a:pPr lvl="1"/>
            <a:r>
              <a:rPr lang="en-US" dirty="0"/>
              <a:t>Optimistic </a:t>
            </a:r>
            <a:r>
              <a:rPr lang="en-US" dirty="0" smtClean="0"/>
              <a:t>Concurrency</a:t>
            </a:r>
          </a:p>
          <a:p>
            <a:pPr lvl="2"/>
            <a:endParaRPr lang="en-US" dirty="0" smtClean="0"/>
          </a:p>
          <a:p>
            <a:pPr lvl="2"/>
            <a:endParaRPr lang="en-US" dirty="0"/>
          </a:p>
          <a:p>
            <a:pPr marL="855663" lvl="2" indent="0">
              <a:buNone/>
            </a:pPr>
            <a:endParaRPr lang="en-US" dirty="0" smtClean="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10</a:t>
            </a:fld>
            <a:endParaRPr lang="en-US" dirty="0"/>
          </a:p>
        </p:txBody>
      </p:sp>
    </p:spTree>
    <p:extLst>
      <p:ext uri="{BB962C8B-B14F-4D97-AF65-F5344CB8AC3E}">
        <p14:creationId xmlns:p14="http://schemas.microsoft.com/office/powerpoint/2010/main" val="40565972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2971800" y="990600"/>
          <a:ext cx="6019800" cy="2346960"/>
        </p:xfrm>
        <a:graphic>
          <a:graphicData uri="http://schemas.openxmlformats.org/drawingml/2006/table">
            <a:tbl>
              <a:tblPr firstRow="1" bandRow="1">
                <a:tableStyleId>{7DF18680-E054-41AD-8BC1-D1AEF772440D}</a:tableStyleId>
              </a:tblPr>
              <a:tblGrid>
                <a:gridCol w="1312007"/>
                <a:gridCol w="2238130"/>
                <a:gridCol w="1234831"/>
                <a:gridCol w="1234832"/>
              </a:tblGrid>
              <a:tr h="493173">
                <a:tc>
                  <a:txBody>
                    <a:bodyPr/>
                    <a:lstStyle/>
                    <a:p>
                      <a:r>
                        <a:rPr lang="en-US" sz="1400" dirty="0" err="1" smtClean="0">
                          <a:effectLst/>
                        </a:rPr>
                        <a:t>PartitionKey</a:t>
                      </a:r>
                      <a:endParaRPr lang="en-US" sz="1400" dirty="0" smtClean="0">
                        <a:effectLst/>
                      </a:endParaRPr>
                    </a:p>
                    <a:p>
                      <a:r>
                        <a:rPr lang="en-US" sz="1400" dirty="0" smtClean="0">
                          <a:effectLst/>
                        </a:rPr>
                        <a:t>(Category)</a:t>
                      </a:r>
                      <a:endParaRPr lang="en-US" sz="1400" dirty="0">
                        <a:effectLst/>
                      </a:endParaRPr>
                    </a:p>
                  </a:txBody>
                  <a:tcPr/>
                </a:tc>
                <a:tc>
                  <a:txBody>
                    <a:bodyPr/>
                    <a:lstStyle/>
                    <a:p>
                      <a:r>
                        <a:rPr lang="en-US" sz="1400" dirty="0" err="1" smtClean="0">
                          <a:effectLst/>
                        </a:rPr>
                        <a:t>RowKey</a:t>
                      </a:r>
                      <a:endParaRPr lang="en-US" sz="1400" dirty="0" smtClean="0">
                        <a:effectLst/>
                      </a:endParaRPr>
                    </a:p>
                    <a:p>
                      <a:r>
                        <a:rPr lang="en-US" sz="1400" dirty="0" smtClean="0">
                          <a:effectLst/>
                        </a:rPr>
                        <a:t>(Title)</a:t>
                      </a:r>
                      <a:endParaRPr lang="en-US" sz="1400" dirty="0">
                        <a:effectLst/>
                      </a:endParaRPr>
                    </a:p>
                  </a:txBody>
                  <a:tcPr/>
                </a:tc>
                <a:tc>
                  <a:txBody>
                    <a:bodyPr/>
                    <a:lstStyle/>
                    <a:p>
                      <a:r>
                        <a:rPr lang="en-US" sz="1400" dirty="0" smtClean="0">
                          <a:effectLst/>
                        </a:rPr>
                        <a:t>Timestamp</a:t>
                      </a:r>
                      <a:endParaRPr lang="en-US" sz="1400" dirty="0">
                        <a:effectLst/>
                      </a:endParaRPr>
                    </a:p>
                  </a:txBody>
                  <a:tcPr/>
                </a:tc>
                <a:tc>
                  <a:txBody>
                    <a:bodyPr/>
                    <a:lstStyle/>
                    <a:p>
                      <a:r>
                        <a:rPr lang="en-US" sz="1400" dirty="0" err="1" smtClean="0">
                          <a:effectLst/>
                        </a:rPr>
                        <a:t>ReleaseDate</a:t>
                      </a:r>
                      <a:endParaRPr lang="en-US" sz="1400" dirty="0">
                        <a:effectLst/>
                      </a:endParaRPr>
                    </a:p>
                  </a:txBody>
                  <a:tcPr/>
                </a:tc>
              </a:tr>
              <a:tr h="352957">
                <a:tc>
                  <a:txBody>
                    <a:bodyPr/>
                    <a:lstStyle/>
                    <a:p>
                      <a:r>
                        <a:rPr lang="en-US" sz="1800" b="1" dirty="0" smtClean="0">
                          <a:solidFill>
                            <a:schemeClr val="accent4">
                              <a:lumMod val="50000"/>
                            </a:schemeClr>
                          </a:solidFill>
                          <a:effectLst/>
                        </a:rPr>
                        <a:t>Action</a:t>
                      </a:r>
                      <a:endParaRPr lang="en-US" sz="1800" b="1" dirty="0">
                        <a:solidFill>
                          <a:schemeClr val="accent4">
                            <a:lumMod val="50000"/>
                          </a:schemeClr>
                        </a:solidFill>
                        <a:effectLst/>
                      </a:endParaRPr>
                    </a:p>
                  </a:txBody>
                  <a:tcPr/>
                </a:tc>
                <a:tc>
                  <a:txBody>
                    <a:bodyPr/>
                    <a:lstStyle/>
                    <a:p>
                      <a:r>
                        <a:rPr lang="en-US" sz="1400" b="1" kern="1200" dirty="0" smtClean="0">
                          <a:solidFill>
                            <a:schemeClr val="accent4">
                              <a:lumMod val="50000"/>
                            </a:schemeClr>
                          </a:solidFill>
                          <a:effectLst/>
                        </a:rPr>
                        <a:t>Fast &amp; Furious</a:t>
                      </a:r>
                      <a:endParaRPr lang="en-US" sz="1400" b="1"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a:t>
                      </a:r>
                      <a:endParaRPr lang="en-US" sz="1400"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2009</a:t>
                      </a:r>
                      <a:endParaRPr lang="en-US" sz="1400" dirty="0">
                        <a:solidFill>
                          <a:schemeClr val="accent4">
                            <a:lumMod val="50000"/>
                          </a:schemeClr>
                        </a:solidFill>
                        <a:effectLst/>
                      </a:endParaRPr>
                    </a:p>
                  </a:txBody>
                  <a:tcPr/>
                </a:tc>
              </a:tr>
              <a:tr h="352957">
                <a:tc>
                  <a:txBody>
                    <a:bodyPr/>
                    <a:lstStyle/>
                    <a:p>
                      <a:r>
                        <a:rPr lang="en-US" sz="1800" b="1" dirty="0" smtClean="0">
                          <a:solidFill>
                            <a:schemeClr val="accent4">
                              <a:lumMod val="50000"/>
                            </a:schemeClr>
                          </a:solidFill>
                          <a:effectLst/>
                        </a:rPr>
                        <a:t>Action</a:t>
                      </a:r>
                      <a:endParaRPr lang="en-US" sz="1800" b="1" dirty="0">
                        <a:solidFill>
                          <a:schemeClr val="accent4">
                            <a:lumMod val="50000"/>
                          </a:schemeClr>
                        </a:solidFill>
                        <a:effectLst/>
                      </a:endParaRPr>
                    </a:p>
                  </a:txBody>
                  <a:tcPr/>
                </a:tc>
                <a:tc>
                  <a:txBody>
                    <a:bodyPr/>
                    <a:lstStyle/>
                    <a:p>
                      <a:r>
                        <a:rPr lang="en-US" sz="1400" b="1" kern="1200" dirty="0" smtClean="0">
                          <a:solidFill>
                            <a:schemeClr val="accent4">
                              <a:lumMod val="50000"/>
                            </a:schemeClr>
                          </a:solidFill>
                          <a:effectLst/>
                        </a:rPr>
                        <a:t>The Bourne Ultimatum</a:t>
                      </a:r>
                      <a:endParaRPr lang="en-US" sz="1400" b="1"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a:t>
                      </a:r>
                      <a:endParaRPr lang="en-US" sz="1400"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2007</a:t>
                      </a:r>
                      <a:endParaRPr lang="en-US" sz="1400" dirty="0">
                        <a:solidFill>
                          <a:schemeClr val="accent4">
                            <a:lumMod val="50000"/>
                          </a:schemeClr>
                        </a:solidFill>
                        <a:effectLst/>
                      </a:endParaRPr>
                    </a:p>
                  </a:txBody>
                  <a:tcPr/>
                </a:tc>
              </a:tr>
              <a:tr h="352957">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352957">
                <a:tc>
                  <a:txBody>
                    <a:bodyPr/>
                    <a:lstStyle/>
                    <a:p>
                      <a:r>
                        <a:rPr lang="en-US" sz="1800" b="1" dirty="0" smtClean="0">
                          <a:solidFill>
                            <a:schemeClr val="tx2">
                              <a:lumMod val="10000"/>
                            </a:schemeClr>
                          </a:solidFill>
                          <a:effectLst/>
                        </a:rPr>
                        <a:t>Animation</a:t>
                      </a:r>
                      <a:endParaRPr lang="en-US" sz="1800" b="1" dirty="0">
                        <a:solidFill>
                          <a:schemeClr val="tx2">
                            <a:lumMod val="10000"/>
                          </a:schemeClr>
                        </a:solidFill>
                        <a:effectLst/>
                      </a:endParaRPr>
                    </a:p>
                  </a:txBody>
                  <a:tcPr/>
                </a:tc>
                <a:tc>
                  <a:txBody>
                    <a:bodyPr/>
                    <a:lstStyle/>
                    <a:p>
                      <a:r>
                        <a:rPr lang="en-US" sz="1400" b="1" dirty="0" smtClean="0">
                          <a:solidFill>
                            <a:schemeClr val="tx2">
                              <a:lumMod val="10000"/>
                            </a:schemeClr>
                          </a:solidFill>
                          <a:effectLst/>
                        </a:rPr>
                        <a:t>Open</a:t>
                      </a:r>
                      <a:r>
                        <a:rPr lang="en-US" sz="1400" b="1" baseline="0" dirty="0" smtClean="0">
                          <a:solidFill>
                            <a:schemeClr val="tx2">
                              <a:lumMod val="10000"/>
                            </a:schemeClr>
                          </a:solidFill>
                          <a:effectLst/>
                        </a:rPr>
                        <a:t> Season 2</a:t>
                      </a:r>
                      <a:endParaRPr lang="en-US" sz="1400" b="1"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a:t>
                      </a:r>
                      <a:endParaRPr lang="en-US" sz="1400"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2009</a:t>
                      </a:r>
                      <a:endParaRPr lang="en-US" sz="1400" dirty="0">
                        <a:solidFill>
                          <a:schemeClr val="tx2">
                            <a:lumMod val="10000"/>
                          </a:schemeClr>
                        </a:solidFill>
                        <a:effectLst/>
                      </a:endParaRPr>
                    </a:p>
                  </a:txBody>
                  <a:tcPr/>
                </a:tc>
              </a:tr>
              <a:tr h="352957">
                <a:tc>
                  <a:txBody>
                    <a:bodyPr/>
                    <a:lstStyle/>
                    <a:p>
                      <a:r>
                        <a:rPr lang="en-US" sz="1800" b="1" dirty="0" smtClean="0">
                          <a:solidFill>
                            <a:schemeClr val="tx2">
                              <a:lumMod val="10000"/>
                            </a:schemeClr>
                          </a:solidFill>
                          <a:effectLst/>
                        </a:rPr>
                        <a:t>Animation</a:t>
                      </a:r>
                      <a:endParaRPr lang="en-US" sz="1800" b="1" dirty="0">
                        <a:solidFill>
                          <a:schemeClr val="tx2">
                            <a:lumMod val="10000"/>
                          </a:schemeClr>
                        </a:solidFill>
                        <a:effectLst/>
                      </a:endParaRPr>
                    </a:p>
                  </a:txBody>
                  <a:tcPr/>
                </a:tc>
                <a:tc>
                  <a:txBody>
                    <a:bodyPr/>
                    <a:lstStyle/>
                    <a:p>
                      <a:r>
                        <a:rPr lang="en-US" sz="1400" b="1" dirty="0" smtClean="0">
                          <a:solidFill>
                            <a:schemeClr val="tx2">
                              <a:lumMod val="10000"/>
                            </a:schemeClr>
                          </a:solidFill>
                          <a:effectLst/>
                        </a:rPr>
                        <a:t>The Ant Bully</a:t>
                      </a:r>
                      <a:endParaRPr lang="en-US" sz="1400" b="1"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a:t>
                      </a:r>
                      <a:endParaRPr lang="en-US" sz="1400"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2006</a:t>
                      </a:r>
                      <a:endParaRPr lang="en-US" sz="1400" dirty="0">
                        <a:solidFill>
                          <a:schemeClr val="tx2">
                            <a:lumMod val="10000"/>
                          </a:schemeClr>
                        </a:solidFill>
                        <a:effectLst/>
                      </a:endParaRPr>
                    </a:p>
                  </a:txBody>
                  <a:tcPr/>
                </a:tc>
              </a:tr>
            </a:tbl>
          </a:graphicData>
        </a:graphic>
      </p:graphicFrame>
      <p:graphicFrame>
        <p:nvGraphicFramePr>
          <p:cNvPr id="7" name="Table 6"/>
          <p:cNvGraphicFramePr>
            <a:graphicFrameLocks noGrp="1"/>
          </p:cNvGraphicFramePr>
          <p:nvPr>
            <p:extLst/>
          </p:nvPr>
        </p:nvGraphicFramePr>
        <p:xfrm>
          <a:off x="2971800" y="3621627"/>
          <a:ext cx="6019800" cy="2346960"/>
        </p:xfrm>
        <a:graphic>
          <a:graphicData uri="http://schemas.openxmlformats.org/drawingml/2006/table">
            <a:tbl>
              <a:tblPr firstRow="1" bandRow="1">
                <a:tableStyleId>{7DF18680-E054-41AD-8BC1-D1AEF772440D}</a:tableStyleId>
              </a:tblPr>
              <a:tblGrid>
                <a:gridCol w="1295399"/>
                <a:gridCol w="2330986"/>
                <a:gridCol w="1174214"/>
                <a:gridCol w="1219201"/>
              </a:tblGrid>
              <a:tr h="493173">
                <a:tc>
                  <a:txBody>
                    <a:bodyPr/>
                    <a:lstStyle/>
                    <a:p>
                      <a:r>
                        <a:rPr lang="en-US" sz="1400" dirty="0" err="1" smtClean="0">
                          <a:effectLst/>
                        </a:rPr>
                        <a:t>PartitionKey</a:t>
                      </a:r>
                      <a:endParaRPr lang="en-US" sz="1400" dirty="0" smtClean="0">
                        <a:effectLst/>
                      </a:endParaRPr>
                    </a:p>
                    <a:p>
                      <a:r>
                        <a:rPr lang="en-US" sz="1400" dirty="0" smtClean="0">
                          <a:effectLst/>
                        </a:rPr>
                        <a:t>(Category)</a:t>
                      </a:r>
                      <a:endParaRPr lang="en-US" sz="1400" dirty="0">
                        <a:effectLst/>
                      </a:endParaRPr>
                    </a:p>
                  </a:txBody>
                  <a:tcPr/>
                </a:tc>
                <a:tc>
                  <a:txBody>
                    <a:bodyPr/>
                    <a:lstStyle/>
                    <a:p>
                      <a:r>
                        <a:rPr lang="en-US" sz="1400" dirty="0" err="1" smtClean="0">
                          <a:effectLst/>
                        </a:rPr>
                        <a:t>RowKey</a:t>
                      </a:r>
                      <a:endParaRPr lang="en-US" sz="1400" dirty="0" smtClean="0">
                        <a:effectLst/>
                      </a:endParaRPr>
                    </a:p>
                    <a:p>
                      <a:r>
                        <a:rPr lang="en-US" sz="1400" dirty="0" smtClean="0">
                          <a:effectLst/>
                        </a:rPr>
                        <a:t>(Title)</a:t>
                      </a:r>
                      <a:endParaRPr lang="en-US" sz="1400" dirty="0">
                        <a:effectLst/>
                      </a:endParaRPr>
                    </a:p>
                  </a:txBody>
                  <a:tcPr/>
                </a:tc>
                <a:tc>
                  <a:txBody>
                    <a:bodyPr/>
                    <a:lstStyle/>
                    <a:p>
                      <a:r>
                        <a:rPr lang="en-US" sz="1400" dirty="0" smtClean="0">
                          <a:effectLst/>
                        </a:rPr>
                        <a:t>Timestamp</a:t>
                      </a:r>
                      <a:endParaRPr lang="en-US" sz="1400" dirty="0">
                        <a:effectLst/>
                      </a:endParaRPr>
                    </a:p>
                  </a:txBody>
                  <a:tcPr/>
                </a:tc>
                <a:tc>
                  <a:txBody>
                    <a:bodyPr/>
                    <a:lstStyle/>
                    <a:p>
                      <a:r>
                        <a:rPr lang="en-US" sz="1400" dirty="0" err="1" smtClean="0">
                          <a:effectLst/>
                        </a:rPr>
                        <a:t>ReleaseDate</a:t>
                      </a:r>
                      <a:endParaRPr lang="en-US" sz="1400" dirty="0">
                        <a:effectLst/>
                      </a:endParaRPr>
                    </a:p>
                  </a:txBody>
                  <a:tcPr/>
                </a:tc>
              </a:tr>
              <a:tr h="352957">
                <a:tc>
                  <a:txBody>
                    <a:bodyPr/>
                    <a:lstStyle/>
                    <a:p>
                      <a:r>
                        <a:rPr lang="en-US" sz="1800" b="1" dirty="0" smtClean="0">
                          <a:solidFill>
                            <a:schemeClr val="accent4">
                              <a:lumMod val="75000"/>
                            </a:schemeClr>
                          </a:solidFill>
                          <a:effectLst/>
                        </a:rPr>
                        <a:t>Comedy</a:t>
                      </a:r>
                      <a:endParaRPr lang="en-US" sz="18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Office Space</a:t>
                      </a:r>
                      <a:endParaRPr lang="en-US" sz="14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a:t>
                      </a:r>
                      <a:endParaRPr lang="en-US" sz="14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1999</a:t>
                      </a:r>
                      <a:endParaRPr lang="en-US" sz="1400" b="1" dirty="0">
                        <a:solidFill>
                          <a:schemeClr val="accent4">
                            <a:lumMod val="75000"/>
                          </a:schemeClr>
                        </a:solidFill>
                        <a:effectLst/>
                      </a:endParaRPr>
                    </a:p>
                  </a:txBody>
                  <a:tcPr/>
                </a:tc>
              </a:tr>
              <a:tr h="352957">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352957">
                <a:tc>
                  <a:txBody>
                    <a:bodyPr/>
                    <a:lstStyle/>
                    <a:p>
                      <a:r>
                        <a:rPr lang="en-US" sz="1800" b="1" dirty="0" err="1" smtClean="0">
                          <a:solidFill>
                            <a:srgbClr val="C00000"/>
                          </a:solidFill>
                          <a:effectLst/>
                        </a:rPr>
                        <a:t>SciFi</a:t>
                      </a:r>
                      <a:endParaRPr lang="en-US" sz="1800" b="1" dirty="0">
                        <a:solidFill>
                          <a:srgbClr val="C00000"/>
                        </a:solidFill>
                        <a:effectLst/>
                      </a:endParaRPr>
                    </a:p>
                  </a:txBody>
                  <a:tcPr/>
                </a:tc>
                <a:tc>
                  <a:txBody>
                    <a:bodyPr/>
                    <a:lstStyle/>
                    <a:p>
                      <a:r>
                        <a:rPr lang="en-US" sz="1400" b="1" kern="1200" dirty="0" smtClean="0">
                          <a:solidFill>
                            <a:srgbClr val="C00000"/>
                          </a:solidFill>
                          <a:effectLst/>
                        </a:rPr>
                        <a:t>X-Men Origins: Wolverine</a:t>
                      </a:r>
                      <a:endParaRPr lang="en-US" sz="1400" b="1" dirty="0">
                        <a:solidFill>
                          <a:srgbClr val="C00000"/>
                        </a:solidFill>
                        <a:effectLst/>
                      </a:endParaRPr>
                    </a:p>
                  </a:txBody>
                  <a:tcPr/>
                </a:tc>
                <a:tc>
                  <a:txBody>
                    <a:bodyPr/>
                    <a:lstStyle/>
                    <a:p>
                      <a:r>
                        <a:rPr lang="en-US" sz="1400" dirty="0" smtClean="0">
                          <a:solidFill>
                            <a:srgbClr val="C00000"/>
                          </a:solidFill>
                          <a:effectLst/>
                        </a:rPr>
                        <a:t>…</a:t>
                      </a:r>
                      <a:endParaRPr lang="en-US" sz="1400" dirty="0">
                        <a:solidFill>
                          <a:srgbClr val="C00000"/>
                        </a:solidFill>
                        <a:effectLst/>
                      </a:endParaRPr>
                    </a:p>
                  </a:txBody>
                  <a:tcPr/>
                </a:tc>
                <a:tc>
                  <a:txBody>
                    <a:bodyPr/>
                    <a:lstStyle/>
                    <a:p>
                      <a:r>
                        <a:rPr lang="en-US" sz="1400" dirty="0" smtClean="0">
                          <a:solidFill>
                            <a:srgbClr val="C00000"/>
                          </a:solidFill>
                          <a:effectLst/>
                        </a:rPr>
                        <a:t>2009</a:t>
                      </a:r>
                      <a:endParaRPr lang="en-US" sz="1400" dirty="0">
                        <a:solidFill>
                          <a:srgbClr val="C00000"/>
                        </a:solidFill>
                        <a:effectLst/>
                      </a:endParaRPr>
                    </a:p>
                  </a:txBody>
                  <a:tcPr/>
                </a:tc>
              </a:tr>
              <a:tr h="352957">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352957">
                <a:tc>
                  <a:txBody>
                    <a:bodyPr/>
                    <a:lstStyle/>
                    <a:p>
                      <a:r>
                        <a:rPr lang="en-US" sz="1800" b="1" dirty="0" smtClean="0">
                          <a:solidFill>
                            <a:srgbClr val="0070C0"/>
                          </a:solidFill>
                          <a:effectLst/>
                        </a:rPr>
                        <a:t>War</a:t>
                      </a:r>
                      <a:endParaRPr lang="en-US" sz="1800" b="1" dirty="0">
                        <a:solidFill>
                          <a:srgbClr val="0070C0"/>
                        </a:solidFill>
                        <a:effectLst/>
                      </a:endParaRPr>
                    </a:p>
                  </a:txBody>
                  <a:tcPr/>
                </a:tc>
                <a:tc>
                  <a:txBody>
                    <a:bodyPr/>
                    <a:lstStyle/>
                    <a:p>
                      <a:r>
                        <a:rPr lang="en-US" sz="1400" b="1" dirty="0" smtClean="0">
                          <a:solidFill>
                            <a:srgbClr val="0070C0"/>
                          </a:solidFill>
                          <a:effectLst/>
                        </a:rPr>
                        <a:t>Defiance</a:t>
                      </a:r>
                      <a:endParaRPr lang="en-US" sz="1400" b="1" dirty="0">
                        <a:solidFill>
                          <a:srgbClr val="0070C0"/>
                        </a:solidFill>
                        <a:effectLst/>
                      </a:endParaRPr>
                    </a:p>
                  </a:txBody>
                  <a:tcPr/>
                </a:tc>
                <a:tc>
                  <a:txBody>
                    <a:bodyPr/>
                    <a:lstStyle/>
                    <a:p>
                      <a:r>
                        <a:rPr lang="en-US" sz="1400" dirty="0" smtClean="0">
                          <a:solidFill>
                            <a:srgbClr val="0070C0"/>
                          </a:solidFill>
                          <a:effectLst/>
                        </a:rPr>
                        <a:t>…</a:t>
                      </a:r>
                      <a:endParaRPr lang="en-US" sz="1400" dirty="0">
                        <a:solidFill>
                          <a:srgbClr val="0070C0"/>
                        </a:solidFill>
                        <a:effectLst/>
                      </a:endParaRPr>
                    </a:p>
                  </a:txBody>
                  <a:tcPr/>
                </a:tc>
                <a:tc>
                  <a:txBody>
                    <a:bodyPr/>
                    <a:lstStyle/>
                    <a:p>
                      <a:r>
                        <a:rPr lang="en-US" sz="1400" dirty="0" smtClean="0">
                          <a:solidFill>
                            <a:srgbClr val="0070C0"/>
                          </a:solidFill>
                          <a:effectLst/>
                        </a:rPr>
                        <a:t>2008</a:t>
                      </a:r>
                      <a:endParaRPr lang="en-US" sz="1400" dirty="0">
                        <a:solidFill>
                          <a:srgbClr val="0070C0"/>
                        </a:solidFill>
                        <a:effectLst/>
                      </a:endParaRPr>
                    </a:p>
                  </a:txBody>
                  <a:tcPr/>
                </a:tc>
              </a:tr>
            </a:tbl>
          </a:graphicData>
        </a:graphic>
      </p:graphicFrame>
      <p:graphicFrame>
        <p:nvGraphicFramePr>
          <p:cNvPr id="21" name="Table 20"/>
          <p:cNvGraphicFramePr>
            <a:graphicFrameLocks noGrp="1"/>
          </p:cNvGraphicFramePr>
          <p:nvPr>
            <p:extLst/>
          </p:nvPr>
        </p:nvGraphicFramePr>
        <p:xfrm>
          <a:off x="2971801" y="898226"/>
          <a:ext cx="6019799" cy="5257804"/>
        </p:xfrm>
        <a:graphic>
          <a:graphicData uri="http://schemas.openxmlformats.org/drawingml/2006/table">
            <a:tbl>
              <a:tblPr firstRow="1" bandRow="1">
                <a:tableStyleId>{7DF18680-E054-41AD-8BC1-D1AEF772440D}</a:tableStyleId>
              </a:tblPr>
              <a:tblGrid>
                <a:gridCol w="1312008"/>
                <a:gridCol w="2238129"/>
                <a:gridCol w="1234830"/>
                <a:gridCol w="1234832"/>
              </a:tblGrid>
              <a:tr h="574114">
                <a:tc>
                  <a:txBody>
                    <a:bodyPr/>
                    <a:lstStyle/>
                    <a:p>
                      <a:r>
                        <a:rPr lang="en-US" sz="1400" dirty="0" err="1" smtClean="0">
                          <a:solidFill>
                            <a:srgbClr val="000000"/>
                          </a:solidFill>
                          <a:effectLst/>
                        </a:rPr>
                        <a:t>PartitionKey</a:t>
                      </a:r>
                      <a:endParaRPr lang="en-US" sz="1400" dirty="0" smtClean="0">
                        <a:solidFill>
                          <a:srgbClr val="000000"/>
                        </a:solidFill>
                        <a:effectLst/>
                      </a:endParaRPr>
                    </a:p>
                    <a:p>
                      <a:r>
                        <a:rPr lang="en-US" sz="1400" dirty="0" smtClean="0">
                          <a:solidFill>
                            <a:srgbClr val="000000"/>
                          </a:solidFill>
                          <a:effectLst/>
                        </a:rPr>
                        <a:t>(Category)</a:t>
                      </a:r>
                      <a:endParaRPr lang="en-US" sz="1400" dirty="0">
                        <a:solidFill>
                          <a:srgbClr val="000000"/>
                        </a:solidFill>
                        <a:effectLst/>
                      </a:endParaRPr>
                    </a:p>
                  </a:txBody>
                  <a:tcPr/>
                </a:tc>
                <a:tc>
                  <a:txBody>
                    <a:bodyPr/>
                    <a:lstStyle/>
                    <a:p>
                      <a:r>
                        <a:rPr lang="en-US" sz="1400" dirty="0" err="1" smtClean="0">
                          <a:solidFill>
                            <a:srgbClr val="000000"/>
                          </a:solidFill>
                          <a:effectLst/>
                        </a:rPr>
                        <a:t>RowKey</a:t>
                      </a:r>
                      <a:endParaRPr lang="en-US" sz="1400" dirty="0" smtClean="0">
                        <a:solidFill>
                          <a:srgbClr val="000000"/>
                        </a:solidFill>
                        <a:effectLst/>
                      </a:endParaRPr>
                    </a:p>
                    <a:p>
                      <a:r>
                        <a:rPr lang="en-US" sz="1400" dirty="0" smtClean="0">
                          <a:solidFill>
                            <a:srgbClr val="000000"/>
                          </a:solidFill>
                          <a:effectLst/>
                        </a:rPr>
                        <a:t>(Title)</a:t>
                      </a:r>
                      <a:endParaRPr lang="en-US" sz="1400" dirty="0">
                        <a:solidFill>
                          <a:srgbClr val="000000"/>
                        </a:solidFill>
                        <a:effectLst/>
                      </a:endParaRPr>
                    </a:p>
                  </a:txBody>
                  <a:tcPr/>
                </a:tc>
                <a:tc>
                  <a:txBody>
                    <a:bodyPr/>
                    <a:lstStyle/>
                    <a:p>
                      <a:r>
                        <a:rPr lang="en-US" sz="1400" dirty="0" smtClean="0">
                          <a:solidFill>
                            <a:srgbClr val="000000"/>
                          </a:solidFill>
                          <a:effectLst/>
                        </a:rPr>
                        <a:t>Timestamp</a:t>
                      </a:r>
                      <a:endParaRPr lang="en-US" sz="1400" dirty="0">
                        <a:solidFill>
                          <a:srgbClr val="000000"/>
                        </a:solidFill>
                        <a:effectLst/>
                      </a:endParaRPr>
                    </a:p>
                  </a:txBody>
                  <a:tcPr/>
                </a:tc>
                <a:tc>
                  <a:txBody>
                    <a:bodyPr/>
                    <a:lstStyle/>
                    <a:p>
                      <a:r>
                        <a:rPr lang="en-US" sz="1400" dirty="0" err="1" smtClean="0">
                          <a:solidFill>
                            <a:srgbClr val="000000"/>
                          </a:solidFill>
                          <a:effectLst/>
                        </a:rPr>
                        <a:t>ReleaseDate</a:t>
                      </a:r>
                      <a:endParaRPr lang="en-US" sz="1400" dirty="0">
                        <a:solidFill>
                          <a:srgbClr val="000000"/>
                        </a:solidFill>
                        <a:effectLst/>
                      </a:endParaRPr>
                    </a:p>
                  </a:txBody>
                  <a:tcPr/>
                </a:tc>
              </a:tr>
              <a:tr h="425790">
                <a:tc>
                  <a:txBody>
                    <a:bodyPr/>
                    <a:lstStyle/>
                    <a:p>
                      <a:r>
                        <a:rPr lang="en-US" sz="1800" b="1" dirty="0" smtClean="0">
                          <a:solidFill>
                            <a:schemeClr val="accent4">
                              <a:lumMod val="50000"/>
                            </a:schemeClr>
                          </a:solidFill>
                          <a:effectLst/>
                        </a:rPr>
                        <a:t>Action</a:t>
                      </a:r>
                      <a:endParaRPr lang="en-US" sz="1800" b="1" dirty="0">
                        <a:solidFill>
                          <a:schemeClr val="accent4">
                            <a:lumMod val="50000"/>
                          </a:schemeClr>
                        </a:solidFill>
                        <a:effectLst/>
                      </a:endParaRPr>
                    </a:p>
                  </a:txBody>
                  <a:tcPr/>
                </a:tc>
                <a:tc>
                  <a:txBody>
                    <a:bodyPr/>
                    <a:lstStyle/>
                    <a:p>
                      <a:r>
                        <a:rPr lang="en-US" sz="1400" b="1" kern="1200" dirty="0" smtClean="0">
                          <a:solidFill>
                            <a:schemeClr val="accent4">
                              <a:lumMod val="50000"/>
                            </a:schemeClr>
                          </a:solidFill>
                          <a:effectLst/>
                        </a:rPr>
                        <a:t>Fast &amp; Furious</a:t>
                      </a:r>
                      <a:endParaRPr lang="en-US" sz="1400" b="1"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a:t>
                      </a:r>
                      <a:endParaRPr lang="en-US" sz="1400"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2009</a:t>
                      </a:r>
                      <a:endParaRPr lang="en-US" sz="1400" dirty="0">
                        <a:solidFill>
                          <a:schemeClr val="accent4">
                            <a:lumMod val="50000"/>
                          </a:schemeClr>
                        </a:solidFill>
                        <a:effectLst/>
                      </a:endParaRPr>
                    </a:p>
                  </a:txBody>
                  <a:tcPr/>
                </a:tc>
              </a:tr>
              <a:tr h="425790">
                <a:tc>
                  <a:txBody>
                    <a:bodyPr/>
                    <a:lstStyle/>
                    <a:p>
                      <a:r>
                        <a:rPr lang="en-US" sz="1800" b="1" dirty="0" smtClean="0">
                          <a:solidFill>
                            <a:schemeClr val="accent4">
                              <a:lumMod val="50000"/>
                            </a:schemeClr>
                          </a:solidFill>
                          <a:effectLst/>
                        </a:rPr>
                        <a:t>Action</a:t>
                      </a:r>
                      <a:endParaRPr lang="en-US" sz="1800" b="1" dirty="0">
                        <a:solidFill>
                          <a:schemeClr val="accent4">
                            <a:lumMod val="50000"/>
                          </a:schemeClr>
                        </a:solidFill>
                        <a:effectLst/>
                      </a:endParaRPr>
                    </a:p>
                  </a:txBody>
                  <a:tcPr/>
                </a:tc>
                <a:tc>
                  <a:txBody>
                    <a:bodyPr/>
                    <a:lstStyle/>
                    <a:p>
                      <a:r>
                        <a:rPr lang="en-US" sz="1400" b="1" kern="1200" dirty="0" smtClean="0">
                          <a:solidFill>
                            <a:schemeClr val="accent4">
                              <a:lumMod val="50000"/>
                            </a:schemeClr>
                          </a:solidFill>
                          <a:effectLst/>
                        </a:rPr>
                        <a:t>The Bourne Ultimatum</a:t>
                      </a:r>
                      <a:endParaRPr lang="en-US" sz="1400" b="1"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a:t>
                      </a:r>
                      <a:endParaRPr lang="en-US" sz="1400" dirty="0">
                        <a:solidFill>
                          <a:schemeClr val="accent4">
                            <a:lumMod val="50000"/>
                          </a:schemeClr>
                        </a:solidFill>
                        <a:effectLst/>
                      </a:endParaRPr>
                    </a:p>
                  </a:txBody>
                  <a:tcPr/>
                </a:tc>
                <a:tc>
                  <a:txBody>
                    <a:bodyPr/>
                    <a:lstStyle/>
                    <a:p>
                      <a:r>
                        <a:rPr lang="en-US" sz="1400" dirty="0" smtClean="0">
                          <a:solidFill>
                            <a:schemeClr val="accent4">
                              <a:lumMod val="50000"/>
                            </a:schemeClr>
                          </a:solidFill>
                          <a:effectLst/>
                        </a:rPr>
                        <a:t>2007</a:t>
                      </a:r>
                      <a:endParaRPr lang="en-US" sz="1400" dirty="0">
                        <a:solidFill>
                          <a:schemeClr val="accent4">
                            <a:lumMod val="50000"/>
                          </a:schemeClr>
                        </a:solidFill>
                        <a:effectLst/>
                      </a:endParaRPr>
                    </a:p>
                  </a:txBody>
                  <a:tcPr/>
                </a:tc>
              </a:tr>
              <a:tr h="425790">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425790">
                <a:tc>
                  <a:txBody>
                    <a:bodyPr/>
                    <a:lstStyle/>
                    <a:p>
                      <a:r>
                        <a:rPr lang="en-US" sz="1800" b="1" dirty="0" smtClean="0">
                          <a:solidFill>
                            <a:schemeClr val="tx2">
                              <a:lumMod val="10000"/>
                            </a:schemeClr>
                          </a:solidFill>
                          <a:effectLst/>
                        </a:rPr>
                        <a:t>Animation</a:t>
                      </a:r>
                      <a:endParaRPr lang="en-US" sz="1800" b="1" dirty="0">
                        <a:solidFill>
                          <a:schemeClr val="tx2">
                            <a:lumMod val="10000"/>
                          </a:schemeClr>
                        </a:solidFill>
                        <a:effectLst/>
                      </a:endParaRPr>
                    </a:p>
                  </a:txBody>
                  <a:tcPr/>
                </a:tc>
                <a:tc>
                  <a:txBody>
                    <a:bodyPr/>
                    <a:lstStyle/>
                    <a:p>
                      <a:r>
                        <a:rPr lang="en-US" sz="1400" b="1" dirty="0" smtClean="0">
                          <a:solidFill>
                            <a:schemeClr val="tx2">
                              <a:lumMod val="10000"/>
                            </a:schemeClr>
                          </a:solidFill>
                          <a:effectLst/>
                        </a:rPr>
                        <a:t>Open</a:t>
                      </a:r>
                      <a:r>
                        <a:rPr lang="en-US" sz="1400" b="1" baseline="0" dirty="0" smtClean="0">
                          <a:solidFill>
                            <a:schemeClr val="tx2">
                              <a:lumMod val="10000"/>
                            </a:schemeClr>
                          </a:solidFill>
                          <a:effectLst/>
                        </a:rPr>
                        <a:t> Season 2</a:t>
                      </a:r>
                      <a:endParaRPr lang="en-US" sz="1400" b="1"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a:t>
                      </a:r>
                      <a:endParaRPr lang="en-US" sz="1400"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2009</a:t>
                      </a:r>
                      <a:endParaRPr lang="en-US" sz="1400" dirty="0">
                        <a:solidFill>
                          <a:schemeClr val="tx2">
                            <a:lumMod val="10000"/>
                          </a:schemeClr>
                        </a:solidFill>
                        <a:effectLst/>
                      </a:endParaRPr>
                    </a:p>
                  </a:txBody>
                  <a:tcPr/>
                </a:tc>
              </a:tr>
              <a:tr h="425790">
                <a:tc>
                  <a:txBody>
                    <a:bodyPr/>
                    <a:lstStyle/>
                    <a:p>
                      <a:r>
                        <a:rPr lang="en-US" sz="1800" b="1" dirty="0" smtClean="0">
                          <a:solidFill>
                            <a:schemeClr val="tx2">
                              <a:lumMod val="10000"/>
                            </a:schemeClr>
                          </a:solidFill>
                          <a:effectLst/>
                        </a:rPr>
                        <a:t>Animation</a:t>
                      </a:r>
                      <a:endParaRPr lang="en-US" sz="1800" b="1" dirty="0">
                        <a:solidFill>
                          <a:schemeClr val="tx2">
                            <a:lumMod val="10000"/>
                          </a:schemeClr>
                        </a:solidFill>
                        <a:effectLst/>
                      </a:endParaRPr>
                    </a:p>
                  </a:txBody>
                  <a:tcPr/>
                </a:tc>
                <a:tc>
                  <a:txBody>
                    <a:bodyPr/>
                    <a:lstStyle/>
                    <a:p>
                      <a:r>
                        <a:rPr lang="en-US" sz="1400" b="1" dirty="0" smtClean="0">
                          <a:solidFill>
                            <a:schemeClr val="tx2">
                              <a:lumMod val="10000"/>
                            </a:schemeClr>
                          </a:solidFill>
                          <a:effectLst/>
                        </a:rPr>
                        <a:t>The Ant Bully</a:t>
                      </a:r>
                      <a:endParaRPr lang="en-US" sz="1400" b="1"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a:t>
                      </a:r>
                      <a:endParaRPr lang="en-US" sz="1400" dirty="0">
                        <a:solidFill>
                          <a:schemeClr val="tx2">
                            <a:lumMod val="10000"/>
                          </a:schemeClr>
                        </a:solidFill>
                        <a:effectLst/>
                      </a:endParaRPr>
                    </a:p>
                  </a:txBody>
                  <a:tcPr/>
                </a:tc>
                <a:tc>
                  <a:txBody>
                    <a:bodyPr/>
                    <a:lstStyle/>
                    <a:p>
                      <a:r>
                        <a:rPr lang="en-US" sz="1400" dirty="0" smtClean="0">
                          <a:solidFill>
                            <a:schemeClr val="tx2">
                              <a:lumMod val="10000"/>
                            </a:schemeClr>
                          </a:solidFill>
                          <a:effectLst/>
                        </a:rPr>
                        <a:t>2006</a:t>
                      </a:r>
                      <a:endParaRPr lang="en-US" sz="1400" dirty="0">
                        <a:solidFill>
                          <a:schemeClr val="tx2">
                            <a:lumMod val="10000"/>
                          </a:schemeClr>
                        </a:solidFill>
                        <a:effectLst/>
                      </a:endParaRPr>
                    </a:p>
                  </a:txBody>
                  <a:tcPr/>
                </a:tc>
              </a:tr>
              <a:tr h="425790">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425790">
                <a:tc>
                  <a:txBody>
                    <a:bodyPr/>
                    <a:lstStyle/>
                    <a:p>
                      <a:r>
                        <a:rPr lang="en-US" sz="1800" b="1" dirty="0" smtClean="0">
                          <a:solidFill>
                            <a:schemeClr val="accent4">
                              <a:lumMod val="75000"/>
                            </a:schemeClr>
                          </a:solidFill>
                          <a:effectLst/>
                        </a:rPr>
                        <a:t>Comedy</a:t>
                      </a:r>
                      <a:endParaRPr lang="en-US" sz="18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Office Space</a:t>
                      </a:r>
                      <a:endParaRPr lang="en-US" sz="14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a:t>
                      </a:r>
                      <a:endParaRPr lang="en-US" sz="1400" b="1" dirty="0">
                        <a:solidFill>
                          <a:schemeClr val="accent4">
                            <a:lumMod val="75000"/>
                          </a:schemeClr>
                        </a:solidFill>
                        <a:effectLst/>
                      </a:endParaRPr>
                    </a:p>
                  </a:txBody>
                  <a:tcPr/>
                </a:tc>
                <a:tc>
                  <a:txBody>
                    <a:bodyPr/>
                    <a:lstStyle/>
                    <a:p>
                      <a:r>
                        <a:rPr lang="en-US" sz="1400" b="1" dirty="0" smtClean="0">
                          <a:solidFill>
                            <a:schemeClr val="accent4">
                              <a:lumMod val="75000"/>
                            </a:schemeClr>
                          </a:solidFill>
                          <a:effectLst/>
                        </a:rPr>
                        <a:t>1999</a:t>
                      </a:r>
                      <a:endParaRPr lang="en-US" sz="1400" b="1" dirty="0">
                        <a:solidFill>
                          <a:schemeClr val="accent4">
                            <a:lumMod val="75000"/>
                          </a:schemeClr>
                        </a:solidFill>
                        <a:effectLst/>
                      </a:endParaRPr>
                    </a:p>
                  </a:txBody>
                  <a:tcPr/>
                </a:tc>
              </a:tr>
              <a:tr h="425790">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425790">
                <a:tc>
                  <a:txBody>
                    <a:bodyPr/>
                    <a:lstStyle/>
                    <a:p>
                      <a:r>
                        <a:rPr lang="en-US" sz="1800" b="1" dirty="0" err="1" smtClean="0">
                          <a:solidFill>
                            <a:srgbClr val="C00000"/>
                          </a:solidFill>
                          <a:effectLst/>
                        </a:rPr>
                        <a:t>SciFi</a:t>
                      </a:r>
                      <a:endParaRPr lang="en-US" sz="1800" b="1" dirty="0">
                        <a:solidFill>
                          <a:srgbClr val="C00000"/>
                        </a:solidFill>
                        <a:effectLst/>
                      </a:endParaRPr>
                    </a:p>
                  </a:txBody>
                  <a:tcPr/>
                </a:tc>
                <a:tc>
                  <a:txBody>
                    <a:bodyPr/>
                    <a:lstStyle/>
                    <a:p>
                      <a:r>
                        <a:rPr lang="en-US" sz="1400" b="1" kern="1200" dirty="0" smtClean="0">
                          <a:solidFill>
                            <a:srgbClr val="C00000"/>
                          </a:solidFill>
                          <a:effectLst/>
                        </a:rPr>
                        <a:t>X-Men Origins: Wolverine</a:t>
                      </a:r>
                      <a:endParaRPr lang="en-US" sz="1400" b="1" dirty="0">
                        <a:solidFill>
                          <a:srgbClr val="C00000"/>
                        </a:solidFill>
                        <a:effectLst/>
                      </a:endParaRPr>
                    </a:p>
                  </a:txBody>
                  <a:tcPr/>
                </a:tc>
                <a:tc>
                  <a:txBody>
                    <a:bodyPr/>
                    <a:lstStyle/>
                    <a:p>
                      <a:r>
                        <a:rPr lang="en-US" sz="1400" dirty="0" smtClean="0">
                          <a:solidFill>
                            <a:srgbClr val="C00000"/>
                          </a:solidFill>
                          <a:effectLst/>
                        </a:rPr>
                        <a:t>…</a:t>
                      </a:r>
                      <a:endParaRPr lang="en-US" sz="1400" dirty="0">
                        <a:solidFill>
                          <a:srgbClr val="C00000"/>
                        </a:solidFill>
                        <a:effectLst/>
                      </a:endParaRPr>
                    </a:p>
                  </a:txBody>
                  <a:tcPr/>
                </a:tc>
                <a:tc>
                  <a:txBody>
                    <a:bodyPr/>
                    <a:lstStyle/>
                    <a:p>
                      <a:r>
                        <a:rPr lang="en-US" sz="1400" dirty="0" smtClean="0">
                          <a:solidFill>
                            <a:srgbClr val="C00000"/>
                          </a:solidFill>
                          <a:effectLst/>
                        </a:rPr>
                        <a:t>2009</a:t>
                      </a:r>
                      <a:endParaRPr lang="en-US" sz="1400" dirty="0">
                        <a:solidFill>
                          <a:srgbClr val="C00000"/>
                        </a:solidFill>
                        <a:effectLst/>
                      </a:endParaRPr>
                    </a:p>
                  </a:txBody>
                  <a:tcPr/>
                </a:tc>
              </a:tr>
              <a:tr h="425790">
                <a:tc>
                  <a:txBody>
                    <a:bodyPr/>
                    <a:lstStyle/>
                    <a:p>
                      <a:r>
                        <a:rPr lang="en-US" sz="1800" b="1" dirty="0" smtClean="0">
                          <a:effectLst/>
                        </a:rPr>
                        <a:t>…</a:t>
                      </a:r>
                      <a:endParaRPr lang="en-US" sz="1800" b="1" dirty="0">
                        <a:solidFill>
                          <a:schemeClr val="bg1">
                            <a:lumMod val="95000"/>
                            <a:lumOff val="5000"/>
                          </a:schemeClr>
                        </a:solidFill>
                        <a:effectLst/>
                      </a:endParaRPr>
                    </a:p>
                  </a:txBody>
                  <a:tcPr/>
                </a:tc>
                <a:tc>
                  <a:txBody>
                    <a:bodyPr/>
                    <a:lstStyle/>
                    <a:p>
                      <a:r>
                        <a:rPr lang="en-US" sz="1400" b="1"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c>
                  <a:txBody>
                    <a:bodyPr/>
                    <a:lstStyle/>
                    <a:p>
                      <a:r>
                        <a:rPr lang="en-US" sz="1400" dirty="0" smtClean="0">
                          <a:effectLst/>
                        </a:rPr>
                        <a:t>…</a:t>
                      </a:r>
                      <a:endParaRPr lang="en-US" sz="1400" b="1" dirty="0">
                        <a:solidFill>
                          <a:schemeClr val="bg1">
                            <a:lumMod val="95000"/>
                            <a:lumOff val="5000"/>
                          </a:schemeClr>
                        </a:solidFill>
                        <a:effectLst/>
                      </a:endParaRPr>
                    </a:p>
                  </a:txBody>
                  <a:tcPr/>
                </a:tc>
              </a:tr>
              <a:tr h="425790">
                <a:tc>
                  <a:txBody>
                    <a:bodyPr/>
                    <a:lstStyle/>
                    <a:p>
                      <a:r>
                        <a:rPr lang="en-US" sz="1800" b="1" dirty="0" smtClean="0">
                          <a:solidFill>
                            <a:srgbClr val="0070C0"/>
                          </a:solidFill>
                          <a:effectLst/>
                        </a:rPr>
                        <a:t>War</a:t>
                      </a:r>
                      <a:endParaRPr lang="en-US" sz="1800" b="1" dirty="0">
                        <a:solidFill>
                          <a:srgbClr val="0070C0"/>
                        </a:solidFill>
                        <a:effectLst/>
                      </a:endParaRPr>
                    </a:p>
                  </a:txBody>
                  <a:tcPr/>
                </a:tc>
                <a:tc>
                  <a:txBody>
                    <a:bodyPr/>
                    <a:lstStyle/>
                    <a:p>
                      <a:r>
                        <a:rPr lang="en-US" sz="1400" b="1" dirty="0" smtClean="0">
                          <a:solidFill>
                            <a:srgbClr val="0070C0"/>
                          </a:solidFill>
                          <a:effectLst/>
                        </a:rPr>
                        <a:t>Defiance</a:t>
                      </a:r>
                      <a:endParaRPr lang="en-US" sz="1400" b="1" dirty="0">
                        <a:solidFill>
                          <a:srgbClr val="0070C0"/>
                        </a:solidFill>
                        <a:effectLst/>
                      </a:endParaRPr>
                    </a:p>
                  </a:txBody>
                  <a:tcPr/>
                </a:tc>
                <a:tc>
                  <a:txBody>
                    <a:bodyPr/>
                    <a:lstStyle/>
                    <a:p>
                      <a:r>
                        <a:rPr lang="en-US" sz="1400" dirty="0" smtClean="0">
                          <a:solidFill>
                            <a:srgbClr val="0070C0"/>
                          </a:solidFill>
                          <a:effectLst/>
                        </a:rPr>
                        <a:t>…</a:t>
                      </a:r>
                      <a:endParaRPr lang="en-US" sz="1400" dirty="0">
                        <a:solidFill>
                          <a:srgbClr val="0070C0"/>
                        </a:solidFill>
                        <a:effectLst/>
                      </a:endParaRPr>
                    </a:p>
                  </a:txBody>
                  <a:tcPr/>
                </a:tc>
                <a:tc>
                  <a:txBody>
                    <a:bodyPr/>
                    <a:lstStyle/>
                    <a:p>
                      <a:r>
                        <a:rPr lang="en-US" sz="1400" dirty="0" smtClean="0">
                          <a:solidFill>
                            <a:srgbClr val="0070C0"/>
                          </a:solidFill>
                          <a:effectLst/>
                        </a:rPr>
                        <a:t>2008</a:t>
                      </a:r>
                      <a:endParaRPr lang="en-US" sz="1400" dirty="0">
                        <a:solidFill>
                          <a:srgbClr val="0070C0"/>
                        </a:solidFill>
                        <a:effectLst/>
                      </a:endParaRPr>
                    </a:p>
                  </a:txBody>
                  <a:tcPr/>
                </a:tc>
              </a:tr>
            </a:tbl>
          </a:graphicData>
        </a:graphic>
      </p:graphicFrame>
      <p:sp>
        <p:nvSpPr>
          <p:cNvPr id="2" name="Title 1"/>
          <p:cNvSpPr>
            <a:spLocks noGrp="1"/>
          </p:cNvSpPr>
          <p:nvPr>
            <p:ph type="title"/>
          </p:nvPr>
        </p:nvSpPr>
        <p:spPr>
          <a:xfrm>
            <a:off x="381000" y="323850"/>
            <a:ext cx="8382000" cy="553998"/>
          </a:xfrm>
        </p:spPr>
        <p:txBody>
          <a:bodyPr/>
          <a:lstStyle/>
          <a:p>
            <a:r>
              <a:rPr lang="en-US" dirty="0" smtClean="0"/>
              <a:t>Partitions and Partition Ranges</a:t>
            </a:r>
            <a:endParaRPr lang="en-US" dirty="0"/>
          </a:p>
        </p:txBody>
      </p:sp>
      <p:sp>
        <p:nvSpPr>
          <p:cNvPr id="27" name="Rounded Rectangle 26"/>
          <p:cNvSpPr/>
          <p:nvPr/>
        </p:nvSpPr>
        <p:spPr bwMode="auto">
          <a:xfrm>
            <a:off x="2971800" y="1447800"/>
            <a:ext cx="1295400" cy="914401"/>
          </a:xfrm>
          <a:prstGeom prst="roundRect">
            <a:avLst>
              <a:gd name="adj" fmla="val 11039"/>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dirty="0" smtClean="0"/>
          </a:p>
        </p:txBody>
      </p:sp>
      <p:sp>
        <p:nvSpPr>
          <p:cNvPr id="28" name="Rounded Rectangle 27"/>
          <p:cNvSpPr/>
          <p:nvPr/>
        </p:nvSpPr>
        <p:spPr bwMode="auto">
          <a:xfrm>
            <a:off x="2971800" y="2743200"/>
            <a:ext cx="1295400" cy="838200"/>
          </a:xfrm>
          <a:prstGeom prst="roundRect">
            <a:avLst>
              <a:gd name="adj" fmla="val 11039"/>
            </a:avLst>
          </a:prstGeom>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US" dirty="0" smtClean="0"/>
          </a:p>
        </p:txBody>
      </p:sp>
      <p:grpSp>
        <p:nvGrpSpPr>
          <p:cNvPr id="33" name="Group 32"/>
          <p:cNvGrpSpPr/>
          <p:nvPr/>
        </p:nvGrpSpPr>
        <p:grpSpPr>
          <a:xfrm>
            <a:off x="304800" y="1603248"/>
            <a:ext cx="2743200" cy="4032504"/>
            <a:chOff x="304800" y="1603248"/>
            <a:chExt cx="2743200" cy="4032504"/>
          </a:xfrm>
        </p:grpSpPr>
        <p:sp>
          <p:nvSpPr>
            <p:cNvPr id="11" name="Can 10"/>
            <p:cNvSpPr/>
            <p:nvPr/>
          </p:nvSpPr>
          <p:spPr bwMode="auto">
            <a:xfrm>
              <a:off x="304800" y="3962400"/>
              <a:ext cx="1905000" cy="1673352"/>
            </a:xfrm>
            <a:prstGeom prst="can">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rgbClr val="FFFFFF"/>
                      </a:gs>
                      <a:gs pos="100000">
                        <a:srgbClr val="FFFFFF"/>
                      </a:gs>
                    </a:gsLst>
                    <a:lin ang="5400000" scaled="0"/>
                  </a:gradFill>
                </a:rPr>
                <a:t>Server B</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Table = Movies</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[Comedy-  Western)</a:t>
              </a:r>
              <a:endParaRPr lang="en-US" sz="1300" dirty="0" smtClean="0">
                <a:gradFill>
                  <a:gsLst>
                    <a:gs pos="0">
                      <a:srgbClr val="FFFFFF"/>
                    </a:gs>
                    <a:gs pos="100000">
                      <a:srgbClr val="FFFFFF"/>
                    </a:gs>
                  </a:gsLst>
                  <a:lin ang="5400000" scaled="0"/>
                </a:gradFill>
              </a:endParaRPr>
            </a:p>
          </p:txBody>
        </p:sp>
        <p:sp>
          <p:nvSpPr>
            <p:cNvPr id="13" name="Can 12"/>
            <p:cNvSpPr/>
            <p:nvPr/>
          </p:nvSpPr>
          <p:spPr bwMode="auto">
            <a:xfrm>
              <a:off x="304800" y="1603248"/>
              <a:ext cx="1905000" cy="1673352"/>
            </a:xfrm>
            <a:prstGeom prst="can">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rgbClr val="FFFFFF"/>
                      </a:gs>
                      <a:gs pos="100000">
                        <a:srgbClr val="FFFFFF"/>
                      </a:gs>
                    </a:gsLst>
                    <a:lin ang="5400000" scaled="0"/>
                  </a:gradFill>
                </a:rPr>
                <a:t>Server A</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Table = Movies</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[Action - Comedy)</a:t>
              </a:r>
              <a:endParaRPr lang="en-US" sz="1200" dirty="0" smtClean="0">
                <a:gradFill>
                  <a:gsLst>
                    <a:gs pos="0">
                      <a:srgbClr val="FFFFFF"/>
                    </a:gs>
                    <a:gs pos="100000">
                      <a:srgbClr val="FFFFFF"/>
                    </a:gs>
                  </a:gsLst>
                  <a:lin ang="5400000" scaled="0"/>
                </a:gradFill>
              </a:endParaRPr>
            </a:p>
          </p:txBody>
        </p:sp>
        <p:sp>
          <p:nvSpPr>
            <p:cNvPr id="19" name="Notched Right Arrow 18"/>
            <p:cNvSpPr/>
            <p:nvPr/>
          </p:nvSpPr>
          <p:spPr bwMode="auto">
            <a:xfrm>
              <a:off x="2209800" y="4620768"/>
              <a:ext cx="838200" cy="484632"/>
            </a:xfrm>
            <a:prstGeom prst="notchedRightArrow">
              <a:avLst/>
            </a:prstGeom>
            <a:solidFill>
              <a:schemeClr val="accent5">
                <a:lumMod val="40000"/>
                <a:lumOff val="60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0" name="Notched Right Arrow 19"/>
            <p:cNvSpPr/>
            <p:nvPr/>
          </p:nvSpPr>
          <p:spPr bwMode="auto">
            <a:xfrm>
              <a:off x="2209800" y="2258568"/>
              <a:ext cx="838200" cy="484632"/>
            </a:xfrm>
            <a:prstGeom prst="notchedRightArrow">
              <a:avLst/>
            </a:prstGeom>
            <a:solidFill>
              <a:schemeClr val="accent5">
                <a:lumMod val="40000"/>
                <a:lumOff val="60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grpSp>
      <p:sp>
        <p:nvSpPr>
          <p:cNvPr id="1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11</a:t>
            </a:fld>
            <a:endParaRPr lang="en-US" dirty="0"/>
          </a:p>
        </p:txBody>
      </p:sp>
      <p:grpSp>
        <p:nvGrpSpPr>
          <p:cNvPr id="34" name="Group 33"/>
          <p:cNvGrpSpPr/>
          <p:nvPr/>
        </p:nvGrpSpPr>
        <p:grpSpPr>
          <a:xfrm>
            <a:off x="304800" y="2670048"/>
            <a:ext cx="2667000" cy="1673352"/>
            <a:chOff x="304800" y="2670048"/>
            <a:chExt cx="2667000" cy="1673352"/>
          </a:xfrm>
        </p:grpSpPr>
        <p:sp>
          <p:nvSpPr>
            <p:cNvPr id="32" name="Notched Right Arrow 31"/>
            <p:cNvSpPr/>
            <p:nvPr/>
          </p:nvSpPr>
          <p:spPr bwMode="auto">
            <a:xfrm>
              <a:off x="2133600" y="3325368"/>
              <a:ext cx="838200" cy="484632"/>
            </a:xfrm>
            <a:prstGeom prst="notchedRightArrow">
              <a:avLst/>
            </a:prstGeom>
            <a:solidFill>
              <a:schemeClr val="accent5">
                <a:lumMod val="40000"/>
                <a:lumOff val="60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1" name="Can 30"/>
            <p:cNvSpPr/>
            <p:nvPr/>
          </p:nvSpPr>
          <p:spPr bwMode="auto">
            <a:xfrm>
              <a:off x="304800" y="2670048"/>
              <a:ext cx="1905000" cy="1673352"/>
            </a:xfrm>
            <a:prstGeom prst="can">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rgbClr val="FFFFFF"/>
                      </a:gs>
                      <a:gs pos="100000">
                        <a:srgbClr val="FFFFFF"/>
                      </a:gs>
                    </a:gsLst>
                    <a:lin ang="5400000" scaled="0"/>
                  </a:gradFill>
                </a:rPr>
                <a:t>Server A</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Table = Movies</a:t>
              </a:r>
            </a:p>
          </p:txBody>
        </p:sp>
      </p:grpSp>
    </p:spTree>
    <p:custDataLst>
      <p:tags r:id="rId1"/>
    </p:custDataLst>
    <p:extLst>
      <p:ext uri="{BB962C8B-B14F-4D97-AF65-F5344CB8AC3E}">
        <p14:creationId xmlns:p14="http://schemas.microsoft.com/office/powerpoint/2010/main" val="1820368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8"/>
                                        </p:tgtEl>
                                      </p:cBhvr>
                                    </p:animEffect>
                                    <p:set>
                                      <p:cBhvr>
                                        <p:cTn id="21" dur="1" fill="hold">
                                          <p:stCondLst>
                                            <p:cond delay="499"/>
                                          </p:stCondLst>
                                        </p:cTn>
                                        <p:tgtEl>
                                          <p:spTgt spid="2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6" fill="hold" nodeType="clickEffect">
                                  <p:stCondLst>
                                    <p:cond delay="0"/>
                                  </p:stCondLst>
                                  <p:childTnLst>
                                    <p:animEffect transition="out" filter="barn(inHorizontal)">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Table Operations</a:t>
            </a:r>
            <a:endParaRPr lang="en-US" dirty="0"/>
          </a:p>
        </p:txBody>
      </p:sp>
      <p:sp>
        <p:nvSpPr>
          <p:cNvPr id="3" name="Text Placeholder 2"/>
          <p:cNvSpPr>
            <a:spLocks noGrp="1"/>
          </p:cNvSpPr>
          <p:nvPr>
            <p:ph type="body" sz="quarter" idx="10"/>
          </p:nvPr>
        </p:nvSpPr>
        <p:spPr>
          <a:xfrm>
            <a:off x="381000" y="1264551"/>
            <a:ext cx="8382000" cy="4789003"/>
          </a:xfrm>
        </p:spPr>
        <p:txBody>
          <a:bodyPr/>
          <a:lstStyle/>
          <a:p>
            <a:r>
              <a:rPr lang="en-US" sz="2800" dirty="0" smtClean="0"/>
              <a:t>Table</a:t>
            </a:r>
          </a:p>
          <a:p>
            <a:pPr lvl="1"/>
            <a:r>
              <a:rPr lang="en-US" sz="2400" dirty="0" smtClean="0"/>
              <a:t>Create</a:t>
            </a:r>
          </a:p>
          <a:p>
            <a:pPr lvl="1"/>
            <a:r>
              <a:rPr lang="en-US" sz="2400" dirty="0" smtClean="0"/>
              <a:t>Query</a:t>
            </a:r>
          </a:p>
          <a:p>
            <a:pPr lvl="1"/>
            <a:r>
              <a:rPr lang="en-US" sz="2400" dirty="0" smtClean="0"/>
              <a:t>Delete</a:t>
            </a:r>
          </a:p>
          <a:p>
            <a:r>
              <a:rPr lang="en-US" sz="2800" dirty="0" smtClean="0"/>
              <a:t>Entities</a:t>
            </a:r>
          </a:p>
          <a:p>
            <a:pPr lvl="1"/>
            <a:r>
              <a:rPr lang="en-US" sz="2400" dirty="0" smtClean="0"/>
              <a:t>Insert</a:t>
            </a:r>
          </a:p>
          <a:p>
            <a:pPr lvl="1"/>
            <a:r>
              <a:rPr lang="en-US" sz="2400" dirty="0" smtClean="0"/>
              <a:t>Update </a:t>
            </a:r>
          </a:p>
          <a:p>
            <a:pPr lvl="2"/>
            <a:r>
              <a:rPr lang="en-US" sz="2000" dirty="0" smtClean="0"/>
              <a:t>Merge – Partial Update</a:t>
            </a:r>
          </a:p>
          <a:p>
            <a:pPr lvl="2"/>
            <a:r>
              <a:rPr lang="en-US" sz="2000" dirty="0" smtClean="0"/>
              <a:t>Replace – Update entire entity</a:t>
            </a:r>
          </a:p>
          <a:p>
            <a:pPr lvl="1"/>
            <a:r>
              <a:rPr lang="en-US" sz="2400" dirty="0" smtClean="0"/>
              <a:t>Delete</a:t>
            </a:r>
          </a:p>
          <a:p>
            <a:pPr lvl="1"/>
            <a:r>
              <a:rPr lang="en-US" sz="2400" dirty="0" smtClean="0"/>
              <a:t>Query</a:t>
            </a:r>
          </a:p>
          <a:p>
            <a:pPr lvl="1"/>
            <a:r>
              <a:rPr lang="en-US" sz="2400" dirty="0" smtClean="0"/>
              <a:t>Entity Group Transaction </a:t>
            </a:r>
            <a:r>
              <a:rPr lang="en-US" sz="2400" dirty="0" smtClean="0">
                <a:solidFill>
                  <a:srgbClr val="FFFF00"/>
                </a:solidFill>
              </a:rPr>
              <a:t>(new)</a:t>
            </a:r>
          </a:p>
        </p:txBody>
      </p:sp>
    </p:spTree>
    <p:extLst>
      <p:ext uri="{BB962C8B-B14F-4D97-AF65-F5344CB8AC3E}">
        <p14:creationId xmlns:p14="http://schemas.microsoft.com/office/powerpoint/2010/main" val="13291634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lstStyle/>
          <a:p>
            <a:r>
              <a:rPr lang="en-US" sz="6000" dirty="0" smtClean="0"/>
              <a:t>Queues</a:t>
            </a:r>
            <a:endParaRPr lang="en-US" sz="6000" dirty="0"/>
          </a:p>
        </p:txBody>
      </p:sp>
      <p:sp>
        <p:nvSpPr>
          <p:cNvPr id="6" name="Title 5"/>
          <p:cNvSpPr>
            <a:spLocks noGrp="1"/>
          </p:cNvSpPr>
          <p:nvPr>
            <p:ph type="ctrTitle"/>
          </p:nvPr>
        </p:nvSpPr>
        <p:spPr/>
        <p:txBody>
          <a:bodyPr/>
          <a:lstStyle/>
          <a:p>
            <a:endParaRPr lang="en-US"/>
          </a:p>
        </p:txBody>
      </p:sp>
    </p:spTree>
    <p:extLst>
      <p:ext uri="{BB962C8B-B14F-4D97-AF65-F5344CB8AC3E}">
        <p14:creationId xmlns:p14="http://schemas.microsoft.com/office/powerpoint/2010/main" val="21020263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Queues</a:t>
            </a:r>
            <a:endParaRPr lang="en-US" dirty="0"/>
          </a:p>
        </p:txBody>
      </p:sp>
      <p:sp>
        <p:nvSpPr>
          <p:cNvPr id="3" name="Content Placeholder 2"/>
          <p:cNvSpPr>
            <a:spLocks noGrp="1"/>
          </p:cNvSpPr>
          <p:nvPr>
            <p:ph type="body" sz="quarter" idx="10"/>
          </p:nvPr>
        </p:nvSpPr>
        <p:spPr>
          <a:xfrm>
            <a:off x="381000" y="1348395"/>
            <a:ext cx="8382000" cy="4290405"/>
          </a:xfrm>
        </p:spPr>
        <p:txBody>
          <a:bodyPr/>
          <a:lstStyle/>
          <a:p>
            <a:r>
              <a:rPr lang="en-US" dirty="0" smtClean="0"/>
              <a:t>Queue are performance efficient, highly available and provide reliable message delivery</a:t>
            </a:r>
          </a:p>
          <a:p>
            <a:pPr lvl="1"/>
            <a:r>
              <a:rPr lang="en-US" dirty="0" smtClean="0"/>
              <a:t>Simple, asynchronous work dispatch</a:t>
            </a:r>
          </a:p>
          <a:p>
            <a:pPr lvl="1"/>
            <a:r>
              <a:rPr lang="en-US" dirty="0" smtClean="0"/>
              <a:t>Programming semantics ensure that a </a:t>
            </a:r>
            <a:br>
              <a:rPr lang="en-US" dirty="0" smtClean="0"/>
            </a:br>
            <a:r>
              <a:rPr lang="en-US" dirty="0" smtClean="0"/>
              <a:t>message can be processed at least once</a:t>
            </a:r>
          </a:p>
          <a:p>
            <a:endParaRPr lang="en-US" dirty="0" smtClean="0"/>
          </a:p>
          <a:p>
            <a:r>
              <a:rPr lang="en-US" dirty="0" smtClean="0"/>
              <a:t>Access is provided via REST</a:t>
            </a:r>
          </a:p>
          <a:p>
            <a:pPr lvl="0"/>
            <a:endParaRPr lang="en-US" dirty="0" smtClean="0"/>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14</a:t>
            </a:fld>
            <a:endParaRPr lang="en-US" dirty="0"/>
          </a:p>
        </p:txBody>
      </p:sp>
    </p:spTree>
    <p:extLst>
      <p:ext uri="{BB962C8B-B14F-4D97-AF65-F5344CB8AC3E}">
        <p14:creationId xmlns:p14="http://schemas.microsoft.com/office/powerpoint/2010/main" val="37480258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1107996"/>
          </a:xfrm>
        </p:spPr>
        <p:txBody>
          <a:bodyPr/>
          <a:lstStyle/>
          <a:p>
            <a:r>
              <a:rPr lang="en-US" dirty="0" smtClean="0"/>
              <a:t>Queue Storage Concepts</a:t>
            </a:r>
            <a:br>
              <a:rPr lang="en-US" dirty="0" smtClean="0"/>
            </a:br>
            <a:endParaRPr lang="en-US" dirty="0"/>
          </a:p>
        </p:txBody>
      </p:sp>
      <p:grpSp>
        <p:nvGrpSpPr>
          <p:cNvPr id="3" name="Group 4"/>
          <p:cNvGrpSpPr/>
          <p:nvPr/>
        </p:nvGrpSpPr>
        <p:grpSpPr>
          <a:xfrm>
            <a:off x="609600" y="1066800"/>
            <a:ext cx="6854825" cy="4876800"/>
            <a:chOff x="1681162" y="990600"/>
            <a:chExt cx="5781675" cy="4876800"/>
          </a:xfrm>
          <a:gradFill>
            <a:gsLst>
              <a:gs pos="0">
                <a:schemeClr val="accent5">
                  <a:shade val="58000"/>
                  <a:satMod val="150000"/>
                </a:schemeClr>
              </a:gs>
              <a:gs pos="72000">
                <a:schemeClr val="accent5">
                  <a:tint val="90000"/>
                  <a:satMod val="135000"/>
                </a:schemeClr>
              </a:gs>
              <a:gs pos="100000">
                <a:schemeClr val="accent5">
                  <a:tint val="80000"/>
                  <a:satMod val="155000"/>
                </a:schemeClr>
              </a:gs>
            </a:gsLst>
            <a:lin ang="16200000" scaled="0"/>
          </a:gradFill>
        </p:grpSpPr>
        <p:sp>
          <p:nvSpPr>
            <p:cNvPr id="6" name="Rounded Rectangle 5"/>
            <p:cNvSpPr/>
            <p:nvPr/>
          </p:nvSpPr>
          <p:spPr>
            <a:xfrm>
              <a:off x="5728335"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600" b="1" dirty="0" smtClean="0">
                  <a:solidFill>
                    <a:srgbClr val="000000"/>
                  </a:solidFill>
                  <a:effectLst>
                    <a:outerShdw blurRad="38100" dist="38100" dir="2700000" algn="tl">
                      <a:srgbClr val="000000">
                        <a:alpha val="43137"/>
                      </a:srgbClr>
                    </a:outerShdw>
                  </a:effectLst>
                </a:rPr>
                <a:t>Messages</a:t>
              </a:r>
              <a:endParaRPr lang="en-US" sz="2600" b="1" dirty="0">
                <a:solidFill>
                  <a:srgbClr val="000000"/>
                </a:solidFill>
                <a:effectLst>
                  <a:outerShdw blurRad="38100" dist="38100" dir="2700000" algn="tl">
                    <a:srgbClr val="000000">
                      <a:alpha val="43137"/>
                    </a:srgbClr>
                  </a:outerShdw>
                </a:effectLst>
              </a:endParaRPr>
            </a:p>
          </p:txBody>
        </p:sp>
        <p:sp>
          <p:nvSpPr>
            <p:cNvPr id="8" name="Rounded Rectangle 7"/>
            <p:cNvSpPr/>
            <p:nvPr/>
          </p:nvSpPr>
          <p:spPr>
            <a:xfrm>
              <a:off x="3704748"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600" b="1" dirty="0" smtClean="0">
                  <a:solidFill>
                    <a:srgbClr val="000000"/>
                  </a:solidFill>
                  <a:effectLst>
                    <a:outerShdw blurRad="50800" dist="38100" algn="l" rotWithShape="0">
                      <a:prstClr val="black">
                        <a:alpha val="40000"/>
                      </a:prstClr>
                    </a:outerShdw>
                  </a:effectLst>
                </a:rPr>
                <a:t>Queues</a:t>
              </a:r>
              <a:endParaRPr lang="en-US" sz="2600" b="1" dirty="0">
                <a:solidFill>
                  <a:srgbClr val="000000"/>
                </a:solidFill>
                <a:effectLst>
                  <a:outerShdw blurRad="50800" dist="38100" algn="l" rotWithShape="0">
                    <a:prstClr val="black">
                      <a:alpha val="40000"/>
                    </a:prstClr>
                  </a:outerShdw>
                </a:effectLst>
              </a:endParaRPr>
            </a:p>
          </p:txBody>
        </p:sp>
        <p:sp>
          <p:nvSpPr>
            <p:cNvPr id="10" name="Rounded Rectangle 9"/>
            <p:cNvSpPr/>
            <p:nvPr/>
          </p:nvSpPr>
          <p:spPr>
            <a:xfrm>
              <a:off x="1681162"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2600" b="1" dirty="0" smtClean="0">
                  <a:solidFill>
                    <a:srgbClr val="000000"/>
                  </a:solidFill>
                  <a:effectLst>
                    <a:outerShdw blurRad="50800" dist="38100" algn="l" rotWithShape="0">
                      <a:prstClr val="black">
                        <a:alpha val="40000"/>
                      </a:prstClr>
                    </a:outerShdw>
                  </a:effectLst>
                </a:rPr>
                <a:t>Accounts</a:t>
              </a:r>
              <a:endParaRPr lang="en-US" sz="2600" b="1" dirty="0">
                <a:solidFill>
                  <a:srgbClr val="000000"/>
                </a:solidFill>
                <a:effectLst>
                  <a:outerShdw blurRad="50800" dist="38100" algn="l" rotWithShape="0">
                    <a:prstClr val="black">
                      <a:alpha val="40000"/>
                    </a:prstClr>
                  </a:outerShdw>
                </a:effectLst>
              </a:endParaRPr>
            </a:p>
          </p:txBody>
        </p:sp>
        <p:sp>
          <p:nvSpPr>
            <p:cNvPr id="14" name="Straight Connector 11"/>
            <p:cNvSpPr/>
            <p:nvPr/>
          </p:nvSpPr>
          <p:spPr>
            <a:xfrm rot="18289469">
              <a:off x="3053987" y="3154452"/>
              <a:ext cx="1012438" cy="26674"/>
            </a:xfrm>
            <a:custGeom>
              <a:avLst/>
              <a:gdLst/>
              <a:ahLst/>
              <a:cxnLst/>
              <a:rect l="0" t="0" r="0" b="0"/>
              <a:pathLst>
                <a:path>
                  <a:moveTo>
                    <a:pt x="0" y="13337"/>
                  </a:moveTo>
                  <a:lnTo>
                    <a:pt x="1012438"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5"/>
            <p:cNvSpPr/>
            <p:nvPr/>
          </p:nvSpPr>
          <p:spPr>
            <a:xfrm rot="19457599">
              <a:off x="5271363" y="2472688"/>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19"/>
            <p:cNvSpPr/>
            <p:nvPr/>
          </p:nvSpPr>
          <p:spPr>
            <a:xfrm rot="2142401">
              <a:off x="5271363" y="2869196"/>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3"/>
            <p:cNvSpPr/>
            <p:nvPr/>
          </p:nvSpPr>
          <p:spPr>
            <a:xfrm rot="3310531">
              <a:off x="3053987" y="3985568"/>
              <a:ext cx="1012438" cy="26674"/>
            </a:xfrm>
            <a:custGeom>
              <a:avLst/>
              <a:gdLst/>
              <a:ahLst/>
              <a:cxnLst/>
              <a:rect l="0" t="0" r="0" b="0"/>
              <a:pathLst>
                <a:path>
                  <a:moveTo>
                    <a:pt x="0" y="13337"/>
                  </a:moveTo>
                  <a:lnTo>
                    <a:pt x="1012438"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7"/>
            <p:cNvSpPr/>
            <p:nvPr/>
          </p:nvSpPr>
          <p:spPr>
            <a:xfrm rot="19457599">
              <a:off x="5271363" y="4206238"/>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traight Connector 28"/>
            <p:cNvSpPr/>
            <p:nvPr/>
          </p:nvSpPr>
          <p:spPr>
            <a:xfrm rot="19457599">
              <a:off x="5565992" y="4668520"/>
              <a:ext cx="35600" cy="35600"/>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Straight Connector 31"/>
            <p:cNvSpPr/>
            <p:nvPr/>
          </p:nvSpPr>
          <p:spPr>
            <a:xfrm rot="2142401">
              <a:off x="5271363" y="4621796"/>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38" name="Rounded Rectangle 37"/>
          <p:cNvSpPr/>
          <p:nvPr/>
        </p:nvSpPr>
        <p:spPr bwMode="auto">
          <a:xfrm>
            <a:off x="685800" y="32766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rPr>
              <a:t>sally</a:t>
            </a:r>
          </a:p>
        </p:txBody>
      </p:sp>
      <p:sp>
        <p:nvSpPr>
          <p:cNvPr id="43" name="Rounded Rectangle 42"/>
          <p:cNvSpPr/>
          <p:nvPr/>
        </p:nvSpPr>
        <p:spPr bwMode="auto">
          <a:xfrm>
            <a:off x="3124200" y="2362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gradFill>
                  <a:gsLst>
                    <a:gs pos="0">
                      <a:srgbClr val="FFFFFF"/>
                    </a:gs>
                    <a:gs pos="100000">
                      <a:srgbClr val="FFFFFF"/>
                    </a:gs>
                  </a:gsLst>
                  <a:lin ang="5400000" scaled="0"/>
                </a:gradFill>
              </a:rPr>
              <a:t>thumbnailjobs</a:t>
            </a:r>
            <a:endParaRPr lang="en-US" sz="2000" dirty="0" smtClean="0">
              <a:gradFill>
                <a:gsLst>
                  <a:gs pos="0">
                    <a:srgbClr val="FFFFFF"/>
                  </a:gs>
                  <a:gs pos="100000">
                    <a:srgbClr val="FFFFFF"/>
                  </a:gs>
                </a:gsLst>
                <a:lin ang="5400000" scaled="0"/>
              </a:gradFill>
            </a:endParaRPr>
          </a:p>
        </p:txBody>
      </p:sp>
      <p:sp>
        <p:nvSpPr>
          <p:cNvPr id="44" name="Rounded Rectangle 43"/>
          <p:cNvSpPr/>
          <p:nvPr/>
        </p:nvSpPr>
        <p:spPr bwMode="auto">
          <a:xfrm>
            <a:off x="3124200" y="41148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gradFill>
                  <a:gsLst>
                    <a:gs pos="0">
                      <a:srgbClr val="FFFFFF"/>
                    </a:gs>
                    <a:gs pos="100000">
                      <a:srgbClr val="FFFFFF"/>
                    </a:gs>
                  </a:gsLst>
                  <a:lin ang="5400000" scaled="0"/>
                </a:gradFill>
              </a:rPr>
              <a:t>traverselinks</a:t>
            </a:r>
            <a:endParaRPr lang="en-US" sz="2000" dirty="0" smtClean="0">
              <a:gradFill>
                <a:gsLst>
                  <a:gs pos="0">
                    <a:srgbClr val="FFFFFF"/>
                  </a:gs>
                  <a:gs pos="100000">
                    <a:srgbClr val="FFFFFF"/>
                  </a:gs>
                </a:gsLst>
                <a:lin ang="5400000" scaled="0"/>
              </a:gradFill>
            </a:endParaRPr>
          </a:p>
        </p:txBody>
      </p:sp>
      <p:sp>
        <p:nvSpPr>
          <p:cNvPr id="46" name="Rounded Rectangle 45"/>
          <p:cNvSpPr/>
          <p:nvPr/>
        </p:nvSpPr>
        <p:spPr bwMode="auto">
          <a:xfrm>
            <a:off x="5486400" y="19050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128 x 128 http://...</a:t>
            </a:r>
          </a:p>
        </p:txBody>
      </p:sp>
      <p:sp>
        <p:nvSpPr>
          <p:cNvPr id="50" name="Rounded Rectangle 49"/>
          <p:cNvSpPr/>
          <p:nvPr/>
        </p:nvSpPr>
        <p:spPr bwMode="auto">
          <a:xfrm>
            <a:off x="5486400" y="2743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256 </a:t>
            </a:r>
            <a:r>
              <a:rPr lang="en-US" sz="2000" dirty="0">
                <a:gradFill>
                  <a:gsLst>
                    <a:gs pos="0">
                      <a:srgbClr val="FFFFFF"/>
                    </a:gs>
                    <a:gs pos="100000">
                      <a:srgbClr val="FFFFFF"/>
                    </a:gs>
                  </a:gsLst>
                  <a:lin ang="5400000" scaled="0"/>
                </a:gradFill>
              </a:rPr>
              <a:t>x </a:t>
            </a:r>
            <a:r>
              <a:rPr lang="en-US" sz="2000" dirty="0" smtClean="0">
                <a:gradFill>
                  <a:gsLst>
                    <a:gs pos="0">
                      <a:srgbClr val="FFFFFF"/>
                    </a:gs>
                    <a:gs pos="100000">
                      <a:srgbClr val="FFFFFF"/>
                    </a:gs>
                  </a:gsLst>
                  <a:lin ang="5400000" scaled="0"/>
                </a:gradFill>
              </a:rPr>
              <a:t>256 http://...</a:t>
            </a:r>
            <a:endParaRPr lang="en-US" sz="2000" dirty="0">
              <a:gradFill>
                <a:gsLst>
                  <a:gs pos="0">
                    <a:srgbClr val="FFFFFF"/>
                  </a:gs>
                  <a:gs pos="100000">
                    <a:srgbClr val="FFFFFF"/>
                  </a:gs>
                </a:gsLst>
                <a:lin ang="5400000" scaled="0"/>
              </a:gradFill>
            </a:endParaRPr>
          </a:p>
        </p:txBody>
      </p:sp>
      <p:sp>
        <p:nvSpPr>
          <p:cNvPr id="51" name="Rounded Rectangle 50"/>
          <p:cNvSpPr/>
          <p:nvPr/>
        </p:nvSpPr>
        <p:spPr bwMode="auto">
          <a:xfrm>
            <a:off x="5486400" y="38100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http://...</a:t>
            </a:r>
          </a:p>
        </p:txBody>
      </p:sp>
      <p:sp>
        <p:nvSpPr>
          <p:cNvPr id="53" name="Rounded Rectangle 52"/>
          <p:cNvSpPr/>
          <p:nvPr/>
        </p:nvSpPr>
        <p:spPr bwMode="auto">
          <a:xfrm>
            <a:off x="5486400" y="4648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http://...</a:t>
            </a:r>
          </a:p>
        </p:txBody>
      </p:sp>
      <p:sp>
        <p:nvSpPr>
          <p:cNvPr id="21"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15</a:t>
            </a:fld>
            <a:endParaRPr lang="en-US" dirty="0"/>
          </a:p>
        </p:txBody>
      </p:sp>
    </p:spTree>
    <p:extLst>
      <p:ext uri="{BB962C8B-B14F-4D97-AF65-F5344CB8AC3E}">
        <p14:creationId xmlns:p14="http://schemas.microsoft.com/office/powerpoint/2010/main" val="227338692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Account, Queues and Messages</a:t>
            </a:r>
            <a:endParaRPr lang="en-US" dirty="0"/>
          </a:p>
        </p:txBody>
      </p:sp>
      <p:sp>
        <p:nvSpPr>
          <p:cNvPr id="3" name="Content Placeholder 2"/>
          <p:cNvSpPr>
            <a:spLocks noGrp="1"/>
          </p:cNvSpPr>
          <p:nvPr>
            <p:ph type="body" sz="quarter" idx="10"/>
          </p:nvPr>
        </p:nvSpPr>
        <p:spPr>
          <a:xfrm>
            <a:off x="381000" y="1295400"/>
            <a:ext cx="8382000" cy="4782848"/>
          </a:xfrm>
        </p:spPr>
        <p:txBody>
          <a:bodyPr/>
          <a:lstStyle/>
          <a:p>
            <a:r>
              <a:rPr lang="en-US" sz="2800" dirty="0" smtClean="0"/>
              <a:t>An account can create many queues</a:t>
            </a:r>
          </a:p>
          <a:p>
            <a:pPr lvl="1"/>
            <a:r>
              <a:rPr lang="en-US" sz="2400" dirty="0" smtClean="0"/>
              <a:t>Queue Name is scoped by the account</a:t>
            </a:r>
          </a:p>
          <a:p>
            <a:endParaRPr lang="en-US" sz="2000" dirty="0" smtClean="0"/>
          </a:p>
          <a:p>
            <a:r>
              <a:rPr lang="en-US" sz="2800" dirty="0" smtClean="0"/>
              <a:t>A Queue contains messages</a:t>
            </a:r>
          </a:p>
          <a:p>
            <a:pPr lvl="1"/>
            <a:r>
              <a:rPr lang="en-US" sz="2400" dirty="0" smtClean="0"/>
              <a:t>No limit on number of messages stored in a queue</a:t>
            </a:r>
          </a:p>
          <a:p>
            <a:pPr lvl="1"/>
            <a:r>
              <a:rPr lang="en-US" sz="2400" dirty="0" smtClean="0"/>
              <a:t>Set a limit for message expiration</a:t>
            </a:r>
          </a:p>
          <a:p>
            <a:endParaRPr lang="en-US" sz="2000" dirty="0" smtClean="0"/>
          </a:p>
          <a:p>
            <a:r>
              <a:rPr lang="en-US" sz="2800" dirty="0" smtClean="0"/>
              <a:t>Messages</a:t>
            </a:r>
          </a:p>
          <a:p>
            <a:pPr lvl="1"/>
            <a:r>
              <a:rPr lang="en-US" sz="2400" dirty="0" smtClean="0"/>
              <a:t>Message size  &lt;= 8 KB</a:t>
            </a:r>
          </a:p>
          <a:p>
            <a:pPr lvl="1"/>
            <a:r>
              <a:rPr lang="en-US" sz="2400" dirty="0" smtClean="0"/>
              <a:t>To store larger data, store data in blob/entity storage, and the blob/entity name in the message</a:t>
            </a:r>
          </a:p>
          <a:p>
            <a:pPr lvl="1"/>
            <a:r>
              <a:rPr lang="en-US" sz="2400" dirty="0" smtClean="0">
                <a:solidFill>
                  <a:srgbClr val="FFFF00"/>
                </a:solidFill>
              </a:rPr>
              <a:t>Message now has </a:t>
            </a:r>
            <a:r>
              <a:rPr lang="en-US" sz="2400" dirty="0" err="1" smtClean="0">
                <a:solidFill>
                  <a:srgbClr val="FFFF00"/>
                </a:solidFill>
              </a:rPr>
              <a:t>dequeue</a:t>
            </a:r>
            <a:r>
              <a:rPr lang="en-US" sz="2400" dirty="0" smtClean="0">
                <a:solidFill>
                  <a:srgbClr val="FFFF00"/>
                </a:solidFill>
              </a:rPr>
              <a:t> count</a:t>
            </a:r>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16</a:t>
            </a:fld>
            <a:endParaRPr lang="en-US" dirty="0"/>
          </a:p>
        </p:txBody>
      </p:sp>
    </p:spTree>
    <p:extLst>
      <p:ext uri="{BB962C8B-B14F-4D97-AF65-F5344CB8AC3E}">
        <p14:creationId xmlns:p14="http://schemas.microsoft.com/office/powerpoint/2010/main" val="39477144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Queue Operations</a:t>
            </a:r>
            <a:endParaRPr lang="en-US" dirty="0"/>
          </a:p>
        </p:txBody>
      </p:sp>
      <p:sp>
        <p:nvSpPr>
          <p:cNvPr id="3" name="Content Placeholder 2"/>
          <p:cNvSpPr>
            <a:spLocks noGrp="1"/>
          </p:cNvSpPr>
          <p:nvPr>
            <p:ph type="body" sz="quarter" idx="10"/>
          </p:nvPr>
        </p:nvSpPr>
        <p:spPr>
          <a:xfrm>
            <a:off x="381000" y="1295400"/>
            <a:ext cx="8382000" cy="4450449"/>
          </a:xfrm>
        </p:spPr>
        <p:txBody>
          <a:bodyPr/>
          <a:lstStyle/>
          <a:p>
            <a:r>
              <a:rPr lang="en-US" sz="2800" dirty="0"/>
              <a:t>Queue</a:t>
            </a:r>
          </a:p>
          <a:p>
            <a:pPr lvl="1"/>
            <a:r>
              <a:rPr lang="en-US" sz="2400" dirty="0"/>
              <a:t>Create Queue</a:t>
            </a:r>
          </a:p>
          <a:p>
            <a:pPr lvl="1"/>
            <a:r>
              <a:rPr lang="en-US" sz="2400" dirty="0"/>
              <a:t>Delete Queue</a:t>
            </a:r>
          </a:p>
          <a:p>
            <a:pPr lvl="1"/>
            <a:r>
              <a:rPr lang="en-US" sz="2400" dirty="0"/>
              <a:t>List Queues</a:t>
            </a:r>
          </a:p>
          <a:p>
            <a:pPr lvl="1"/>
            <a:r>
              <a:rPr lang="en-US" sz="2400" dirty="0"/>
              <a:t>Get/Set Queue </a:t>
            </a:r>
            <a:r>
              <a:rPr lang="en-US" sz="2400" dirty="0" smtClean="0"/>
              <a:t>Metadata</a:t>
            </a:r>
          </a:p>
          <a:p>
            <a:pPr lvl="1"/>
            <a:endParaRPr lang="en-US" sz="2000" dirty="0"/>
          </a:p>
          <a:p>
            <a:r>
              <a:rPr lang="en-US" sz="2800" dirty="0" smtClean="0"/>
              <a:t>Messages</a:t>
            </a:r>
            <a:endParaRPr lang="en-US" sz="2800" dirty="0"/>
          </a:p>
          <a:p>
            <a:pPr lvl="1"/>
            <a:r>
              <a:rPr lang="en-US" sz="2400" dirty="0" smtClean="0"/>
              <a:t>Add Message (i.e. </a:t>
            </a:r>
            <a:r>
              <a:rPr lang="en-US" sz="2400" dirty="0" err="1" smtClean="0"/>
              <a:t>Enqueue</a:t>
            </a:r>
            <a:r>
              <a:rPr lang="en-US" sz="2400" dirty="0" smtClean="0"/>
              <a:t> Message)</a:t>
            </a:r>
          </a:p>
          <a:p>
            <a:pPr lvl="1"/>
            <a:r>
              <a:rPr lang="en-US" sz="2400" dirty="0" smtClean="0"/>
              <a:t>Get Message(s</a:t>
            </a:r>
            <a:r>
              <a:rPr lang="en-US" sz="2400" dirty="0"/>
              <a:t>) (i.e. </a:t>
            </a:r>
            <a:r>
              <a:rPr lang="en-US" sz="2400" dirty="0" err="1"/>
              <a:t>Dequeue</a:t>
            </a:r>
            <a:r>
              <a:rPr lang="en-US" sz="2400" dirty="0"/>
              <a:t> Message)</a:t>
            </a:r>
            <a:endParaRPr lang="en-US" sz="2400" dirty="0" smtClean="0"/>
          </a:p>
          <a:p>
            <a:pPr lvl="1"/>
            <a:r>
              <a:rPr lang="en-US" sz="2400" dirty="0"/>
              <a:t>Peek </a:t>
            </a:r>
            <a:r>
              <a:rPr lang="en-US" sz="2400" dirty="0" smtClean="0"/>
              <a:t>Message(s)</a:t>
            </a:r>
          </a:p>
          <a:p>
            <a:pPr lvl="1"/>
            <a:r>
              <a:rPr lang="en-US" sz="2400" dirty="0" smtClean="0"/>
              <a:t>Delete Message</a:t>
            </a:r>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17</a:t>
            </a:fld>
            <a:endParaRPr lang="en-US" dirty="0"/>
          </a:p>
        </p:txBody>
      </p:sp>
    </p:spTree>
    <p:extLst>
      <p:ext uri="{BB962C8B-B14F-4D97-AF65-F5344CB8AC3E}">
        <p14:creationId xmlns:p14="http://schemas.microsoft.com/office/powerpoint/2010/main" val="53137860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26670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54" name="Rectangle 53"/>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30" name="Oval 29"/>
          <p:cNvSpPr/>
          <p:nvPr/>
        </p:nvSpPr>
        <p:spPr>
          <a:xfrm>
            <a:off x="4114800" y="1981200"/>
            <a:ext cx="990600" cy="533400"/>
          </a:xfrm>
          <a:prstGeom prst="ellipse">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1</a:t>
            </a:r>
          </a:p>
        </p:txBody>
      </p:sp>
      <p:sp>
        <p:nvSpPr>
          <p:cNvPr id="44" name="Oval 43"/>
          <p:cNvSpPr/>
          <p:nvPr/>
        </p:nvSpPr>
        <p:spPr>
          <a:xfrm>
            <a:off x="4114800" y="3733800"/>
            <a:ext cx="990600" cy="533400"/>
          </a:xfrm>
          <a:prstGeom prst="ellipse">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2</a:t>
            </a:r>
          </a:p>
        </p:txBody>
      </p:sp>
      <p:sp>
        <p:nvSpPr>
          <p:cNvPr id="2" name="Title 1"/>
          <p:cNvSpPr>
            <a:spLocks noGrp="1"/>
          </p:cNvSpPr>
          <p:nvPr>
            <p:ph type="title"/>
          </p:nvPr>
        </p:nvSpPr>
        <p:spPr/>
        <p:txBody>
          <a:bodyPr/>
          <a:lstStyle/>
          <a:p>
            <a:r>
              <a:rPr lang="en-US" dirty="0" smtClean="0"/>
              <a:t>How Queue Works</a:t>
            </a:r>
            <a:endParaRPr lang="en-US" dirty="0"/>
          </a:p>
        </p:txBody>
      </p:sp>
      <p:sp>
        <p:nvSpPr>
          <p:cNvPr id="14" name="Rectangle 13"/>
          <p:cNvSpPr/>
          <p:nvPr/>
        </p:nvSpPr>
        <p:spPr>
          <a:xfrm>
            <a:off x="3124200" y="2895600"/>
            <a:ext cx="457200" cy="838200"/>
          </a:xfrm>
          <a:prstGeom prst="rect">
            <a:avLst/>
          </a:prstGeom>
          <a:solidFill>
            <a:schemeClr val="tx1">
              <a:lumMod val="8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15" name="Rectangle 14"/>
          <p:cNvSpPr/>
          <p:nvPr/>
        </p:nvSpPr>
        <p:spPr>
          <a:xfrm>
            <a:off x="26670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16" name="Rectangle 15"/>
          <p:cNvSpPr/>
          <p:nvPr/>
        </p:nvSpPr>
        <p:spPr>
          <a:xfrm>
            <a:off x="22098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3</a:t>
            </a:r>
            <a:endParaRPr lang="en-US" sz="2300" dirty="0">
              <a:solidFill>
                <a:srgbClr val="FFFFFF"/>
              </a:solidFill>
              <a:latin typeface="Calibri"/>
            </a:endParaRPr>
          </a:p>
        </p:txBody>
      </p:sp>
      <p:sp>
        <p:nvSpPr>
          <p:cNvPr id="17" name="Rectangle 16"/>
          <p:cNvSpPr/>
          <p:nvPr/>
        </p:nvSpPr>
        <p:spPr>
          <a:xfrm>
            <a:off x="17526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4</a:t>
            </a:r>
          </a:p>
          <a:p>
            <a:pPr algn="r" defTabSz="914099" fontAlgn="base">
              <a:spcBef>
                <a:spcPct val="0"/>
              </a:spcBef>
              <a:spcAft>
                <a:spcPct val="0"/>
              </a:spcAft>
            </a:pPr>
            <a:r>
              <a:rPr lang="en-US" sz="1200" dirty="0" smtClean="0">
                <a:solidFill>
                  <a:srgbClr val="FFFFFF"/>
                </a:solidFill>
                <a:latin typeface="Calibri"/>
              </a:rPr>
              <a:t>0</a:t>
            </a:r>
            <a:endParaRPr lang="en-US" sz="1200" dirty="0">
              <a:solidFill>
                <a:srgbClr val="FFFFFF"/>
              </a:solidFill>
              <a:latin typeface="Calibri"/>
            </a:endParaRPr>
          </a:p>
        </p:txBody>
      </p:sp>
      <p:cxnSp>
        <p:nvCxnSpPr>
          <p:cNvPr id="20" name="Straight Arrow Connector 19"/>
          <p:cNvCxnSpPr>
            <a:stCxn id="28" idx="5"/>
          </p:cNvCxnSpPr>
          <p:nvPr/>
        </p:nvCxnSpPr>
        <p:spPr>
          <a:xfrm rot="16200000" flipH="1">
            <a:off x="1107608" y="2631607"/>
            <a:ext cx="687717" cy="4498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176337" y="3538538"/>
            <a:ext cx="533400" cy="466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1367135"/>
            <a:ext cx="1437638" cy="461665"/>
          </a:xfrm>
          <a:prstGeom prst="rect">
            <a:avLst/>
          </a:prstGeom>
          <a:noFill/>
        </p:spPr>
        <p:txBody>
          <a:bodyPr wrap="none" rtlCol="0">
            <a:spAutoFit/>
          </a:bodyPr>
          <a:lstStyle/>
          <a:p>
            <a:r>
              <a:rPr lang="en-US" sz="2400" dirty="0" smtClean="0"/>
              <a:t>Producers</a:t>
            </a:r>
            <a:endParaRPr lang="en-US" sz="2400" dirty="0"/>
          </a:p>
        </p:txBody>
      </p:sp>
      <p:sp>
        <p:nvSpPr>
          <p:cNvPr id="27" name="TextBox 26"/>
          <p:cNvSpPr txBox="1"/>
          <p:nvPr/>
        </p:nvSpPr>
        <p:spPr>
          <a:xfrm>
            <a:off x="3810000" y="1371600"/>
            <a:ext cx="1575624" cy="461665"/>
          </a:xfrm>
          <a:prstGeom prst="rect">
            <a:avLst/>
          </a:prstGeom>
          <a:noFill/>
        </p:spPr>
        <p:txBody>
          <a:bodyPr wrap="none" rtlCol="0">
            <a:spAutoFit/>
          </a:bodyPr>
          <a:lstStyle/>
          <a:p>
            <a:r>
              <a:rPr lang="en-US" sz="2400" dirty="0" smtClean="0"/>
              <a:t>Consumers</a:t>
            </a:r>
            <a:endParaRPr lang="en-US" sz="2400" dirty="0"/>
          </a:p>
        </p:txBody>
      </p:sp>
      <p:sp>
        <p:nvSpPr>
          <p:cNvPr id="28" name="Oval 27"/>
          <p:cNvSpPr/>
          <p:nvPr/>
        </p:nvSpPr>
        <p:spPr>
          <a:xfrm>
            <a:off x="381000" y="2057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2</a:t>
            </a:r>
          </a:p>
        </p:txBody>
      </p:sp>
      <p:sp>
        <p:nvSpPr>
          <p:cNvPr id="29" name="Oval 28"/>
          <p:cNvSpPr/>
          <p:nvPr/>
        </p:nvSpPr>
        <p:spPr>
          <a:xfrm>
            <a:off x="381000" y="3962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1</a:t>
            </a:r>
          </a:p>
        </p:txBody>
      </p:sp>
      <p:sp>
        <p:nvSpPr>
          <p:cNvPr id="40" name="Rectangle 39"/>
          <p:cNvSpPr/>
          <p:nvPr/>
        </p:nvSpPr>
        <p:spPr>
          <a:xfrm>
            <a:off x="22098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3</a:t>
            </a:r>
          </a:p>
          <a:p>
            <a:pPr algn="r" defTabSz="914099" fontAlgn="base">
              <a:spcBef>
                <a:spcPct val="0"/>
              </a:spcBef>
              <a:spcAft>
                <a:spcPct val="0"/>
              </a:spcAft>
            </a:pPr>
            <a:r>
              <a:rPr lang="en-US" sz="1200" dirty="0">
                <a:solidFill>
                  <a:srgbClr val="FFFFFF"/>
                </a:solidFill>
                <a:latin typeface="Calibri"/>
              </a:rPr>
              <a:t>0</a:t>
            </a:r>
          </a:p>
        </p:txBody>
      </p:sp>
      <p:sp>
        <p:nvSpPr>
          <p:cNvPr id="41" name="TextBox 40"/>
          <p:cNvSpPr txBox="1"/>
          <p:nvPr/>
        </p:nvSpPr>
        <p:spPr>
          <a:xfrm>
            <a:off x="1447800" y="4495800"/>
            <a:ext cx="4432817" cy="430887"/>
          </a:xfrm>
          <a:prstGeom prst="rect">
            <a:avLst/>
          </a:prstGeom>
          <a:noFill/>
        </p:spPr>
        <p:txBody>
          <a:bodyPr wrap="none" rtlCol="0">
            <a:spAutoFit/>
          </a:bodyPr>
          <a:lstStyle/>
          <a:p>
            <a:r>
              <a:rPr lang="en-US" sz="2200" b="1" dirty="0" smtClean="0">
                <a:solidFill>
                  <a:srgbClr val="FFFF00"/>
                </a:solidFill>
              </a:rPr>
              <a:t>2. </a:t>
            </a:r>
            <a:r>
              <a:rPr lang="en-US" sz="2200" b="1" dirty="0" err="1" smtClean="0">
                <a:solidFill>
                  <a:srgbClr val="FFFF00"/>
                </a:solidFill>
              </a:rPr>
              <a:t>GetMessage</a:t>
            </a:r>
            <a:r>
              <a:rPr lang="en-US" sz="2200" b="1" dirty="0" smtClean="0">
                <a:solidFill>
                  <a:srgbClr val="FFFF00"/>
                </a:solidFill>
              </a:rPr>
              <a:t>(Q, 30 s) </a:t>
            </a:r>
            <a:r>
              <a:rPr lang="en-US" sz="2200" b="1" dirty="0" smtClean="0">
                <a:solidFill>
                  <a:srgbClr val="FFFF00"/>
                </a:solidFill>
                <a:sym typeface="Wingdings" pitchFamily="2" charset="2"/>
              </a:rPr>
              <a:t>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p:txBody>
      </p:sp>
      <p:sp>
        <p:nvSpPr>
          <p:cNvPr id="46" name="TextBox 45"/>
          <p:cNvSpPr txBox="1"/>
          <p:nvPr/>
        </p:nvSpPr>
        <p:spPr>
          <a:xfrm>
            <a:off x="5105400" y="2057400"/>
            <a:ext cx="4045916" cy="400110"/>
          </a:xfrm>
          <a:prstGeom prst="rect">
            <a:avLst/>
          </a:prstGeom>
          <a:noFill/>
        </p:spPr>
        <p:txBody>
          <a:bodyPr wrap="none" rtlCol="0">
            <a:spAutoFit/>
          </a:bodyPr>
          <a:lstStyle/>
          <a:p>
            <a:r>
              <a:rPr lang="en-US" sz="2000" b="1" dirty="0" smtClean="0">
                <a:solidFill>
                  <a:srgbClr val="FFC000"/>
                </a:solidFill>
              </a:rPr>
              <a:t>1. </a:t>
            </a:r>
            <a:r>
              <a:rPr lang="en-US" sz="2000" b="1" dirty="0" err="1" smtClean="0">
                <a:solidFill>
                  <a:srgbClr val="FFC000"/>
                </a:solidFill>
              </a:rPr>
              <a:t>GetMessage</a:t>
            </a:r>
            <a:r>
              <a:rPr lang="en-US" sz="2000" b="1" dirty="0" smtClean="0">
                <a:solidFill>
                  <a:srgbClr val="FFC000"/>
                </a:solidFill>
              </a:rPr>
              <a:t>(Q, 30 s) </a:t>
            </a:r>
            <a:r>
              <a:rPr lang="en-US" sz="2000" b="1" dirty="0" smtClean="0">
                <a:solidFill>
                  <a:srgbClr val="FFC000"/>
                </a:solidFill>
                <a:sym typeface="Wingdings" pitchFamily="2" charset="2"/>
              </a:rPr>
              <a:t> </a:t>
            </a:r>
            <a:r>
              <a:rPr lang="en-US" sz="2000" b="1" dirty="0" err="1" smtClean="0">
                <a:solidFill>
                  <a:srgbClr val="FFC000"/>
                </a:solidFill>
                <a:sym typeface="Wingdings" pitchFamily="2" charset="2"/>
              </a:rPr>
              <a:t>msg</a:t>
            </a:r>
            <a:r>
              <a:rPr lang="en-US" sz="2000" b="1" dirty="0" smtClean="0">
                <a:solidFill>
                  <a:srgbClr val="FFC000"/>
                </a:solidFill>
                <a:sym typeface="Wingdings" pitchFamily="2" charset="2"/>
              </a:rPr>
              <a:t> 1</a:t>
            </a:r>
          </a:p>
        </p:txBody>
      </p:sp>
      <p:cxnSp>
        <p:nvCxnSpPr>
          <p:cNvPr id="25" name="Straight Arrow Connector 24"/>
          <p:cNvCxnSpPr/>
          <p:nvPr/>
        </p:nvCxnSpPr>
        <p:spPr>
          <a:xfrm flipV="1">
            <a:off x="3657600" y="2514600"/>
            <a:ext cx="695323" cy="380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1" y="3657600"/>
            <a:ext cx="533401" cy="152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2300" dirty="0">
              <a:solidFill>
                <a:srgbClr val="FFFFFF"/>
              </a:solidFill>
              <a:latin typeface="Calibri"/>
            </a:endParaRPr>
          </a:p>
        </p:txBody>
      </p:sp>
      <p:sp>
        <p:nvSpPr>
          <p:cNvPr id="39" name="Rectangle 38"/>
          <p:cNvSpPr/>
          <p:nvPr/>
        </p:nvSpPr>
        <p:spPr>
          <a:xfrm>
            <a:off x="26670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31"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18</a:t>
            </a:fld>
            <a:endParaRPr lang="en-US" dirty="0"/>
          </a:p>
        </p:txBody>
      </p:sp>
      <p:sp>
        <p:nvSpPr>
          <p:cNvPr id="33" name="Rectangle 32"/>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0</a:t>
            </a:r>
            <a:endParaRPr lang="en-US" sz="2300" dirty="0">
              <a:solidFill>
                <a:srgbClr val="FFFFFF"/>
              </a:solidFill>
              <a:latin typeface="Calibri"/>
            </a:endParaRPr>
          </a:p>
        </p:txBody>
      </p:sp>
      <p:sp>
        <p:nvSpPr>
          <p:cNvPr id="34" name="Rectangle 33"/>
          <p:cNvSpPr/>
          <p:nvPr/>
        </p:nvSpPr>
        <p:spPr>
          <a:xfrm>
            <a:off x="26670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0</a:t>
            </a:r>
            <a:endParaRPr lang="en-US" sz="2300" dirty="0">
              <a:solidFill>
                <a:srgbClr val="FFFFFF"/>
              </a:solidFill>
              <a:latin typeface="Calibri"/>
            </a:endParaRPr>
          </a:p>
        </p:txBody>
      </p:sp>
    </p:spTree>
    <p:custDataLst>
      <p:tags r:id="rId1"/>
    </p:custDataLst>
    <p:extLst>
      <p:ext uri="{BB962C8B-B14F-4D97-AF65-F5344CB8AC3E}">
        <p14:creationId xmlns:p14="http://schemas.microsoft.com/office/powerpoint/2010/main" val="1400634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72222E-6 -1.85185E-6 L 0.0658 -0.14977 " pathEditMode="relative" rAng="0" ptsTypes="AA">
                                      <p:cBhvr>
                                        <p:cTn id="10" dur="1000" fill="hold"/>
                                        <p:tgtEl>
                                          <p:spTgt spid="38"/>
                                        </p:tgtEl>
                                        <p:attrNameLst>
                                          <p:attrName>ppt_x</p:attrName>
                                          <p:attrName>ppt_y</p:attrName>
                                        </p:attrNameLst>
                                      </p:cBhvr>
                                      <p:rCtr x="3300" y="-7500"/>
                                    </p:animMotion>
                                  </p:childTnLst>
                                </p:cTn>
                              </p:par>
                              <p:par>
                                <p:cTn id="11" presetID="1" presetClass="exit"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hidden"/>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childTnLst>
                                </p:cTn>
                              </p:par>
                            </p:childTnLst>
                          </p:cTn>
                        </p:par>
                        <p:par>
                          <p:cTn id="20" fill="hold">
                            <p:stCondLst>
                              <p:cond delay="0"/>
                            </p:stCondLst>
                            <p:childTnLst>
                              <p:par>
                                <p:cTn id="21" presetID="0" presetClass="path" presetSubtype="0" accel="50000" decel="50000" fill="hold" grpId="0" nodeType="afterEffect">
                                  <p:stCondLst>
                                    <p:cond delay="0"/>
                                  </p:stCondLst>
                                  <p:childTnLst>
                                    <p:animMotion origin="layout" path="M 3.33333E-6 -3.33333E-6 L 0.11666 0.08334 " pathEditMode="relative" rAng="0" ptsTypes="AA">
                                      <p:cBhvr>
                                        <p:cTn id="22" dur="1000" fill="hold"/>
                                        <p:tgtEl>
                                          <p:spTgt spid="39"/>
                                        </p:tgtEl>
                                        <p:attrNameLst>
                                          <p:attrName>ppt_x</p:attrName>
                                          <p:attrName>ppt_y</p:attrName>
                                        </p:attrNameLst>
                                      </p:cBhvr>
                                      <p:rCtr x="5800" y="4200"/>
                                    </p:animMotion>
                                  </p:childTnLst>
                                </p:cTn>
                              </p:par>
                              <p:par>
                                <p:cTn id="23" presetID="1" presetClass="exit"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hidden"/>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8" grpId="0" animBg="1"/>
      <p:bldP spid="39"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a:off x="3657601" y="3657600"/>
            <a:ext cx="533401" cy="152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2" y="2514601"/>
            <a:ext cx="695323" cy="380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114800" y="1981200"/>
            <a:ext cx="990600" cy="533400"/>
          </a:xfrm>
          <a:prstGeom prst="ellipse">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1</a:t>
            </a:r>
          </a:p>
        </p:txBody>
      </p:sp>
      <p:sp>
        <p:nvSpPr>
          <p:cNvPr id="44" name="Oval 43"/>
          <p:cNvSpPr/>
          <p:nvPr/>
        </p:nvSpPr>
        <p:spPr>
          <a:xfrm>
            <a:off x="4114800" y="3733800"/>
            <a:ext cx="990600" cy="533400"/>
          </a:xfrm>
          <a:prstGeom prst="ellipse">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2</a:t>
            </a:r>
          </a:p>
        </p:txBody>
      </p:sp>
      <p:sp>
        <p:nvSpPr>
          <p:cNvPr id="2" name="Title 1"/>
          <p:cNvSpPr>
            <a:spLocks noGrp="1"/>
          </p:cNvSpPr>
          <p:nvPr>
            <p:ph type="title"/>
          </p:nvPr>
        </p:nvSpPr>
        <p:spPr/>
        <p:txBody>
          <a:bodyPr/>
          <a:lstStyle/>
          <a:p>
            <a:r>
              <a:rPr lang="en-US" dirty="0"/>
              <a:t>How Queue Works </a:t>
            </a:r>
          </a:p>
        </p:txBody>
      </p:sp>
      <p:sp>
        <p:nvSpPr>
          <p:cNvPr id="16" name="Rectangle 15"/>
          <p:cNvSpPr/>
          <p:nvPr/>
        </p:nvSpPr>
        <p:spPr>
          <a:xfrm>
            <a:off x="2182906" y="2931458"/>
            <a:ext cx="457200" cy="775447"/>
          </a:xfrm>
          <a:prstGeom prst="rect">
            <a:avLst/>
          </a:prstGeom>
          <a:solidFill>
            <a:schemeClr val="tx2">
              <a:lumMod val="40000"/>
              <a:lumOff val="6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rPr>
              <a:t>3</a:t>
            </a:r>
            <a:endParaRPr lang="en-US" sz="2400" dirty="0">
              <a:solidFill>
                <a:schemeClr val="tx2"/>
              </a:solidFill>
            </a:endParaRPr>
          </a:p>
        </p:txBody>
      </p:sp>
      <p:sp>
        <p:nvSpPr>
          <p:cNvPr id="17" name="Rectangle 16"/>
          <p:cNvSpPr/>
          <p:nvPr/>
        </p:nvSpPr>
        <p:spPr>
          <a:xfrm>
            <a:off x="17526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4</a:t>
            </a:r>
          </a:p>
          <a:p>
            <a:pPr algn="r" defTabSz="914099" fontAlgn="base">
              <a:spcBef>
                <a:spcPct val="0"/>
              </a:spcBef>
              <a:spcAft>
                <a:spcPct val="0"/>
              </a:spcAft>
            </a:pPr>
            <a:r>
              <a:rPr lang="en-US" sz="1200" dirty="0" smtClean="0">
                <a:solidFill>
                  <a:srgbClr val="FFFFFF"/>
                </a:solidFill>
                <a:latin typeface="Calibri"/>
              </a:rPr>
              <a:t>0</a:t>
            </a:r>
            <a:endParaRPr lang="en-US" sz="1200" dirty="0">
              <a:solidFill>
                <a:srgbClr val="FFFFFF"/>
              </a:solidFill>
              <a:latin typeface="Calibri"/>
            </a:endParaRPr>
          </a:p>
        </p:txBody>
      </p:sp>
      <p:cxnSp>
        <p:nvCxnSpPr>
          <p:cNvPr id="20" name="Straight Arrow Connector 19"/>
          <p:cNvCxnSpPr>
            <a:stCxn id="28" idx="5"/>
          </p:cNvCxnSpPr>
          <p:nvPr/>
        </p:nvCxnSpPr>
        <p:spPr>
          <a:xfrm rot="16200000" flipH="1">
            <a:off x="1107608" y="2631607"/>
            <a:ext cx="687717" cy="4498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176337" y="3538538"/>
            <a:ext cx="533400" cy="466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1367135"/>
            <a:ext cx="1437638" cy="461665"/>
          </a:xfrm>
          <a:prstGeom prst="rect">
            <a:avLst/>
          </a:prstGeom>
          <a:noFill/>
        </p:spPr>
        <p:txBody>
          <a:bodyPr wrap="none" rtlCol="0">
            <a:spAutoFit/>
          </a:bodyPr>
          <a:lstStyle/>
          <a:p>
            <a:r>
              <a:rPr lang="en-US" sz="2400" dirty="0" smtClean="0"/>
              <a:t>Producers</a:t>
            </a:r>
            <a:endParaRPr lang="en-US" sz="2400" dirty="0"/>
          </a:p>
        </p:txBody>
      </p:sp>
      <p:sp>
        <p:nvSpPr>
          <p:cNvPr id="27" name="TextBox 26"/>
          <p:cNvSpPr txBox="1"/>
          <p:nvPr/>
        </p:nvSpPr>
        <p:spPr>
          <a:xfrm>
            <a:off x="3810000" y="1371600"/>
            <a:ext cx="1575624" cy="461665"/>
          </a:xfrm>
          <a:prstGeom prst="rect">
            <a:avLst/>
          </a:prstGeom>
          <a:noFill/>
        </p:spPr>
        <p:txBody>
          <a:bodyPr wrap="none" rtlCol="0">
            <a:spAutoFit/>
          </a:bodyPr>
          <a:lstStyle/>
          <a:p>
            <a:r>
              <a:rPr lang="en-US" sz="2400" dirty="0" smtClean="0"/>
              <a:t>Consumers</a:t>
            </a:r>
            <a:endParaRPr lang="en-US" sz="2400" dirty="0"/>
          </a:p>
        </p:txBody>
      </p:sp>
      <p:sp>
        <p:nvSpPr>
          <p:cNvPr id="28" name="Oval 27"/>
          <p:cNvSpPr/>
          <p:nvPr/>
        </p:nvSpPr>
        <p:spPr>
          <a:xfrm>
            <a:off x="381000" y="2057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2</a:t>
            </a:r>
          </a:p>
        </p:txBody>
      </p:sp>
      <p:sp>
        <p:nvSpPr>
          <p:cNvPr id="29" name="Oval 28"/>
          <p:cNvSpPr/>
          <p:nvPr/>
        </p:nvSpPr>
        <p:spPr>
          <a:xfrm>
            <a:off x="381000" y="3962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1</a:t>
            </a:r>
          </a:p>
        </p:txBody>
      </p:sp>
      <p:sp>
        <p:nvSpPr>
          <p:cNvPr id="38" name="Rectangle 37"/>
          <p:cNvSpPr/>
          <p:nvPr/>
        </p:nvSpPr>
        <p:spPr>
          <a:xfrm>
            <a:off x="3733800" y="18288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100" dirty="0">
              <a:solidFill>
                <a:srgbClr val="FFFFFF"/>
              </a:solidFill>
              <a:latin typeface="Calibri"/>
            </a:endParaRPr>
          </a:p>
        </p:txBody>
      </p:sp>
      <p:sp>
        <p:nvSpPr>
          <p:cNvPr id="39" name="Rectangle 38"/>
          <p:cNvSpPr/>
          <p:nvPr/>
        </p:nvSpPr>
        <p:spPr>
          <a:xfrm>
            <a:off x="3733800" y="34290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100" dirty="0" smtClean="0">
                <a:solidFill>
                  <a:srgbClr val="FFFFFF"/>
                </a:solidFill>
                <a:latin typeface="Calibri"/>
              </a:rPr>
              <a:t>1</a:t>
            </a:r>
            <a:endParaRPr lang="en-US" sz="1100" dirty="0">
              <a:solidFill>
                <a:srgbClr val="FFFFFF"/>
              </a:solidFill>
              <a:latin typeface="Calibri"/>
            </a:endParaRPr>
          </a:p>
        </p:txBody>
      </p:sp>
      <p:sp>
        <p:nvSpPr>
          <p:cNvPr id="41" name="TextBox 40"/>
          <p:cNvSpPr txBox="1"/>
          <p:nvPr/>
        </p:nvSpPr>
        <p:spPr>
          <a:xfrm>
            <a:off x="1193800" y="4497050"/>
            <a:ext cx="4432817" cy="1446550"/>
          </a:xfrm>
          <a:prstGeom prst="rect">
            <a:avLst/>
          </a:prstGeom>
          <a:noFill/>
        </p:spPr>
        <p:txBody>
          <a:bodyPr wrap="none" rtlCol="0">
            <a:spAutoFit/>
          </a:bodyPr>
          <a:lstStyle/>
          <a:p>
            <a:r>
              <a:rPr lang="en-US" sz="2200" b="1" dirty="0" smtClean="0">
                <a:solidFill>
                  <a:srgbClr val="FFFF00"/>
                </a:solidFill>
              </a:rPr>
              <a:t>2. </a:t>
            </a:r>
            <a:r>
              <a:rPr lang="en-US" sz="2200" b="1" dirty="0" err="1" smtClean="0">
                <a:solidFill>
                  <a:srgbClr val="FFFF00"/>
                </a:solidFill>
              </a:rPr>
              <a:t>GetMessage</a:t>
            </a:r>
            <a:r>
              <a:rPr lang="en-US" sz="2200" b="1" dirty="0" smtClean="0">
                <a:solidFill>
                  <a:srgbClr val="FFFF00"/>
                </a:solidFill>
              </a:rPr>
              <a:t>(Q, 30 s) </a:t>
            </a:r>
            <a:r>
              <a:rPr lang="en-US" sz="2200" b="1" dirty="0" smtClean="0">
                <a:solidFill>
                  <a:srgbClr val="FFFF00"/>
                </a:solidFill>
                <a:sym typeface="Wingdings" pitchFamily="2" charset="2"/>
              </a:rPr>
              <a:t>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a:p>
            <a:r>
              <a:rPr lang="en-US" sz="2200" b="1" dirty="0" smtClean="0">
                <a:solidFill>
                  <a:srgbClr val="FFFF00"/>
                </a:solidFill>
                <a:sym typeface="Wingdings" pitchFamily="2" charset="2"/>
              </a:rPr>
              <a:t>3. C2 consumed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a:p>
            <a:r>
              <a:rPr lang="en-US" sz="2200" b="1" dirty="0" smtClean="0">
                <a:solidFill>
                  <a:srgbClr val="FFFF00"/>
                </a:solidFill>
                <a:sym typeface="Wingdings" pitchFamily="2" charset="2"/>
              </a:rPr>
              <a:t>4. </a:t>
            </a:r>
            <a:r>
              <a:rPr lang="en-US" sz="2200" b="1" dirty="0" err="1" smtClean="0">
                <a:solidFill>
                  <a:srgbClr val="FFFF00"/>
                </a:solidFill>
                <a:sym typeface="Wingdings" pitchFamily="2" charset="2"/>
              </a:rPr>
              <a:t>DeleteMessage</a:t>
            </a:r>
            <a:r>
              <a:rPr lang="en-US" sz="2200" b="1" dirty="0" smtClean="0">
                <a:solidFill>
                  <a:srgbClr val="FFFF00"/>
                </a:solidFill>
                <a:sym typeface="Wingdings" pitchFamily="2" charset="2"/>
              </a:rPr>
              <a:t>(Q,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a:p>
            <a:r>
              <a:rPr lang="en-US" sz="2200" b="1" dirty="0" smtClean="0">
                <a:solidFill>
                  <a:srgbClr val="FFFF00"/>
                </a:solidFill>
                <a:sym typeface="Wingdings" pitchFamily="2" charset="2"/>
              </a:rPr>
              <a:t>7. </a:t>
            </a:r>
            <a:r>
              <a:rPr lang="en-US" sz="2200" b="1" dirty="0" err="1">
                <a:solidFill>
                  <a:srgbClr val="FFFF00"/>
                </a:solidFill>
              </a:rPr>
              <a:t>GetMessage</a:t>
            </a:r>
            <a:r>
              <a:rPr lang="en-US" sz="2200" b="1" dirty="0" smtClean="0">
                <a:solidFill>
                  <a:srgbClr val="FFFF00"/>
                </a:solidFill>
                <a:sym typeface="Wingdings" pitchFamily="2" charset="2"/>
              </a:rPr>
              <a:t>(Q, 30 s) 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1</a:t>
            </a:r>
          </a:p>
        </p:txBody>
      </p:sp>
      <p:sp>
        <p:nvSpPr>
          <p:cNvPr id="46" name="TextBox 45"/>
          <p:cNvSpPr txBox="1"/>
          <p:nvPr/>
        </p:nvSpPr>
        <p:spPr>
          <a:xfrm>
            <a:off x="5181600" y="2057400"/>
            <a:ext cx="4045916" cy="707886"/>
          </a:xfrm>
          <a:prstGeom prst="rect">
            <a:avLst/>
          </a:prstGeom>
          <a:noFill/>
        </p:spPr>
        <p:txBody>
          <a:bodyPr wrap="none" rtlCol="0">
            <a:spAutoFit/>
          </a:bodyPr>
          <a:lstStyle/>
          <a:p>
            <a:r>
              <a:rPr lang="en-US" sz="2000" b="1" dirty="0" smtClean="0">
                <a:solidFill>
                  <a:srgbClr val="FFC000"/>
                </a:solidFill>
              </a:rPr>
              <a:t>1. </a:t>
            </a:r>
            <a:r>
              <a:rPr lang="en-US" sz="2000" b="1" dirty="0" err="1" smtClean="0">
                <a:solidFill>
                  <a:srgbClr val="FFC000"/>
                </a:solidFill>
              </a:rPr>
              <a:t>GetMessage</a:t>
            </a:r>
            <a:r>
              <a:rPr lang="en-US" sz="2000" b="1" dirty="0" smtClean="0">
                <a:solidFill>
                  <a:srgbClr val="FFC000"/>
                </a:solidFill>
              </a:rPr>
              <a:t>(Q, 30 s) </a:t>
            </a:r>
            <a:r>
              <a:rPr lang="en-US" sz="2000" b="1" dirty="0" smtClean="0">
                <a:solidFill>
                  <a:srgbClr val="FFC000"/>
                </a:solidFill>
                <a:sym typeface="Wingdings" pitchFamily="2" charset="2"/>
              </a:rPr>
              <a:t> </a:t>
            </a:r>
            <a:r>
              <a:rPr lang="en-US" sz="2000" b="1" dirty="0" err="1" smtClean="0">
                <a:solidFill>
                  <a:srgbClr val="FFC000"/>
                </a:solidFill>
                <a:sym typeface="Wingdings" pitchFamily="2" charset="2"/>
              </a:rPr>
              <a:t>msg</a:t>
            </a:r>
            <a:r>
              <a:rPr lang="en-US" sz="2000" b="1" dirty="0" smtClean="0">
                <a:solidFill>
                  <a:srgbClr val="FFC000"/>
                </a:solidFill>
                <a:sym typeface="Wingdings" pitchFamily="2" charset="2"/>
              </a:rPr>
              <a:t> 1</a:t>
            </a:r>
          </a:p>
          <a:p>
            <a:r>
              <a:rPr lang="en-US" sz="2000" b="1" dirty="0" smtClean="0">
                <a:solidFill>
                  <a:srgbClr val="FF0000"/>
                </a:solidFill>
                <a:sym typeface="Wingdings" pitchFamily="2" charset="2"/>
              </a:rPr>
              <a:t>5. C</a:t>
            </a:r>
            <a:r>
              <a:rPr lang="en-US" sz="2000" b="1" baseline="-25000" dirty="0" smtClean="0">
                <a:solidFill>
                  <a:srgbClr val="FF0000"/>
                </a:solidFill>
                <a:sym typeface="Wingdings" pitchFamily="2" charset="2"/>
              </a:rPr>
              <a:t>1</a:t>
            </a:r>
            <a:r>
              <a:rPr lang="en-US" sz="2000" b="1" dirty="0" smtClean="0">
                <a:solidFill>
                  <a:srgbClr val="FF0000"/>
                </a:solidFill>
                <a:sym typeface="Wingdings" pitchFamily="2" charset="2"/>
              </a:rPr>
              <a:t> crashed</a:t>
            </a:r>
          </a:p>
        </p:txBody>
      </p:sp>
      <p:sp>
        <p:nvSpPr>
          <p:cNvPr id="22" name="Rectangle 21"/>
          <p:cNvSpPr/>
          <p:nvPr/>
        </p:nvSpPr>
        <p:spPr>
          <a:xfrm>
            <a:off x="31242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23" name="Rectangle 22"/>
          <p:cNvSpPr/>
          <p:nvPr/>
        </p:nvSpPr>
        <p:spPr>
          <a:xfrm>
            <a:off x="26670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31" name="Multiply 30"/>
          <p:cNvSpPr/>
          <p:nvPr/>
        </p:nvSpPr>
        <p:spPr>
          <a:xfrm>
            <a:off x="4263260" y="1880260"/>
            <a:ext cx="647700" cy="762000"/>
          </a:xfrm>
          <a:prstGeom prst="mathMultiply">
            <a:avLst/>
          </a:prstGeom>
          <a:solidFill>
            <a:srgbClr val="FF0000"/>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FFFFFF"/>
              </a:solidFill>
              <a:latin typeface="Calibri"/>
            </a:endParaRPr>
          </a:p>
        </p:txBody>
      </p:sp>
      <p:sp>
        <p:nvSpPr>
          <p:cNvPr id="35" name="TextBox 34"/>
          <p:cNvSpPr txBox="1"/>
          <p:nvPr/>
        </p:nvSpPr>
        <p:spPr>
          <a:xfrm>
            <a:off x="3733800" y="2998113"/>
            <a:ext cx="4309834" cy="400110"/>
          </a:xfrm>
          <a:prstGeom prst="rect">
            <a:avLst/>
          </a:prstGeom>
          <a:noFill/>
        </p:spPr>
        <p:txBody>
          <a:bodyPr wrap="none" rtlCol="0">
            <a:spAutoFit/>
          </a:bodyPr>
          <a:lstStyle/>
          <a:p>
            <a:r>
              <a:rPr lang="en-US" sz="2000" b="1" dirty="0" smtClean="0">
                <a:sym typeface="Wingdings" pitchFamily="2" charset="2"/>
              </a:rPr>
              <a:t>6. msg1 visible 30 s after </a:t>
            </a:r>
            <a:r>
              <a:rPr lang="en-US" sz="2000" b="1" dirty="0" err="1" smtClean="0">
                <a:sym typeface="Wingdings" pitchFamily="2" charset="2"/>
              </a:rPr>
              <a:t>Dequeue</a:t>
            </a:r>
            <a:endParaRPr lang="en-US" sz="2000" b="1" dirty="0" smtClean="0">
              <a:sym typeface="Wingdings" pitchFamily="2" charset="2"/>
            </a:endParaRPr>
          </a:p>
        </p:txBody>
      </p:sp>
      <p:sp>
        <p:nvSpPr>
          <p:cNvPr id="40" name="Rectangle 39"/>
          <p:cNvSpPr/>
          <p:nvPr/>
        </p:nvSpPr>
        <p:spPr>
          <a:xfrm>
            <a:off x="22098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3</a:t>
            </a:r>
          </a:p>
          <a:p>
            <a:pPr algn="r" defTabSz="914099" fontAlgn="base">
              <a:spcBef>
                <a:spcPct val="0"/>
              </a:spcBef>
              <a:spcAft>
                <a:spcPct val="0"/>
              </a:spcAft>
            </a:pPr>
            <a:r>
              <a:rPr lang="en-US" sz="1200" dirty="0" smtClean="0">
                <a:solidFill>
                  <a:srgbClr val="FFFFFF"/>
                </a:solidFill>
                <a:latin typeface="Calibri"/>
              </a:rPr>
              <a:t>0</a:t>
            </a:r>
            <a:endParaRPr lang="en-US" sz="1200" dirty="0">
              <a:solidFill>
                <a:srgbClr val="FFFFFF"/>
              </a:solidFill>
              <a:latin typeface="Calibri"/>
            </a:endParaRPr>
          </a:p>
        </p:txBody>
      </p:sp>
      <p:sp>
        <p:nvSpPr>
          <p:cNvPr id="33"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19</a:t>
            </a:fld>
            <a:endParaRPr lang="en-US" dirty="0"/>
          </a:p>
        </p:txBody>
      </p:sp>
      <p:sp>
        <p:nvSpPr>
          <p:cNvPr id="42" name="Rectangle 41"/>
          <p:cNvSpPr/>
          <p:nvPr/>
        </p:nvSpPr>
        <p:spPr>
          <a:xfrm>
            <a:off x="31242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a:solidFill>
                  <a:srgbClr val="FFFFFF"/>
                </a:solidFill>
                <a:latin typeface="Calibri"/>
              </a:rPr>
              <a:t>2</a:t>
            </a:r>
          </a:p>
        </p:txBody>
      </p:sp>
      <p:sp>
        <p:nvSpPr>
          <p:cNvPr id="37" name="Rectangle 36"/>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1</a:t>
            </a:r>
            <a:endParaRPr lang="en-US" sz="1200" dirty="0">
              <a:solidFill>
                <a:srgbClr val="FFFFFF"/>
              </a:solidFill>
              <a:latin typeface="Calibri"/>
            </a:endParaRPr>
          </a:p>
        </p:txBody>
      </p:sp>
      <p:sp>
        <p:nvSpPr>
          <p:cNvPr id="25" name="Rectangle 24"/>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p>
          <a:p>
            <a:pPr algn="r" defTabSz="914099" fontAlgn="base">
              <a:spcBef>
                <a:spcPct val="0"/>
              </a:spcBef>
              <a:spcAft>
                <a:spcPct val="0"/>
              </a:spcAft>
            </a:pPr>
            <a:r>
              <a:rPr lang="en-US" sz="1200" dirty="0" smtClean="0">
                <a:solidFill>
                  <a:srgbClr val="FFFFFF"/>
                </a:solidFill>
                <a:latin typeface="Calibri"/>
              </a:rPr>
              <a:t>2</a:t>
            </a:r>
            <a:endParaRPr lang="en-US" sz="1200" dirty="0">
              <a:solidFill>
                <a:srgbClr val="FFFFFF"/>
              </a:solidFill>
              <a:latin typeface="Calibri"/>
            </a:endParaRPr>
          </a:p>
        </p:txBody>
      </p:sp>
    </p:spTree>
    <p:custDataLst>
      <p:tags r:id="rId1"/>
    </p:custDataLst>
    <p:extLst>
      <p:ext uri="{BB962C8B-B14F-4D97-AF65-F5344CB8AC3E}">
        <p14:creationId xmlns:p14="http://schemas.microsoft.com/office/powerpoint/2010/main" val="615818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1000"/>
                                        <p:tgtEl>
                                          <p:spTgt spid="39"/>
                                        </p:tgtEl>
                                      </p:cBhvr>
                                    </p:animEffect>
                                    <p:set>
                                      <p:cBhvr>
                                        <p:cTn id="7" dur="1" fill="hold">
                                          <p:stCondLst>
                                            <p:cond delay="999"/>
                                          </p:stCondLst>
                                        </p:cTn>
                                        <p:tgtEl>
                                          <p:spTgt spid="3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xEl>
                                              <p:pRg st="2" end="2"/>
                                            </p:txEl>
                                          </p:spTgt>
                                        </p:tgtEl>
                                        <p:attrNameLst>
                                          <p:attrName>style.visibility</p:attrName>
                                        </p:attrNameLst>
                                      </p:cBhvr>
                                      <p:to>
                                        <p:strVal val="visible"/>
                                      </p:to>
                                    </p:set>
                                  </p:childTnLst>
                                </p:cTn>
                              </p:par>
                            </p:childTnLst>
                          </p:cTn>
                        </p:par>
                        <p:par>
                          <p:cTn id="12" fill="hold">
                            <p:stCondLst>
                              <p:cond delay="0"/>
                            </p:stCondLst>
                            <p:childTnLst>
                              <p:par>
                                <p:cTn id="13" presetID="3" presetClass="exit" presetSubtype="10" fill="hold" grpId="0" nodeType="afterEffect">
                                  <p:stCondLst>
                                    <p:cond delay="0"/>
                                  </p:stCondLst>
                                  <p:childTnLst>
                                    <p:animEffect transition="out" filter="blinds(horizontal)">
                                      <p:cBhvr>
                                        <p:cTn id="14" dur="2000"/>
                                        <p:tgtEl>
                                          <p:spTgt spid="23"/>
                                        </p:tgtEl>
                                      </p:cBhvr>
                                    </p:animEffect>
                                    <p:set>
                                      <p:cBhvr>
                                        <p:cTn id="15" dur="1" fill="hold">
                                          <p:stCondLst>
                                            <p:cond delay="1999"/>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6">
                                            <p:txEl>
                                              <p:pRg st="1" end="1"/>
                                            </p:txEl>
                                          </p:spTgt>
                                        </p:tgtEl>
                                        <p:attrNameLst>
                                          <p:attrName>style.visibility</p:attrName>
                                        </p:attrNameLst>
                                      </p:cBhvr>
                                      <p:to>
                                        <p:strVal val="visible"/>
                                      </p:to>
                                    </p:set>
                                  </p:childTnLst>
                                </p:cTn>
                              </p:par>
                            </p:childTnLst>
                          </p:cTn>
                        </p:par>
                        <p:par>
                          <p:cTn id="20" fill="hold">
                            <p:stCondLst>
                              <p:cond delay="0"/>
                            </p:stCondLst>
                            <p:childTnLst>
                              <p:par>
                                <p:cTn id="21" presetID="24" presetClass="emph" presetSubtype="0" fill="hold" grpId="0" nodeType="afterEffect">
                                  <p:stCondLst>
                                    <p:cond delay="0"/>
                                  </p:stCondLst>
                                  <p:iterate type="lt">
                                    <p:tmPct val="0"/>
                                  </p:iterate>
                                  <p:childTnLst>
                                    <p:animClr clrSpc="hsl" dir="cw">
                                      <p:cBhvr override="childStyle">
                                        <p:cTn id="22" dur="1000" fill="hold"/>
                                        <p:tgtEl>
                                          <p:spTgt spid="30"/>
                                        </p:tgtEl>
                                        <p:attrNameLst>
                                          <p:attrName>style.color</p:attrName>
                                        </p:attrNameLst>
                                      </p:cBhvr>
                                      <p:by>
                                        <p:hsl h="0" s="-12549" l="-25098"/>
                                      </p:by>
                                    </p:animClr>
                                    <p:animClr clrSpc="hsl" dir="cw">
                                      <p:cBhvr>
                                        <p:cTn id="23" dur="1000" fill="hold"/>
                                        <p:tgtEl>
                                          <p:spTgt spid="30"/>
                                        </p:tgtEl>
                                        <p:attrNameLst>
                                          <p:attrName>fillcolor</p:attrName>
                                        </p:attrNameLst>
                                      </p:cBhvr>
                                      <p:by>
                                        <p:hsl h="0" s="-12549" l="-25098"/>
                                      </p:by>
                                    </p:animClr>
                                    <p:animClr clrSpc="hsl" dir="cw">
                                      <p:cBhvr>
                                        <p:cTn id="24" dur="1000" fill="hold"/>
                                        <p:tgtEl>
                                          <p:spTgt spid="30"/>
                                        </p:tgtEl>
                                        <p:attrNameLst>
                                          <p:attrName>stroke.color</p:attrName>
                                        </p:attrNameLst>
                                      </p:cBhvr>
                                      <p:by>
                                        <p:hsl h="0" s="-12549" l="-25098"/>
                                      </p:by>
                                    </p:animClr>
                                    <p:set>
                                      <p:cBhvr>
                                        <p:cTn id="25" dur="1000" fill="hold"/>
                                        <p:tgtEl>
                                          <p:spTgt spid="30"/>
                                        </p:tgtEl>
                                        <p:attrNameLst>
                                          <p:attrName>fill.type</p:attrName>
                                        </p:attrNameLst>
                                      </p:cBhvr>
                                      <p:to>
                                        <p:strVal val="solid"/>
                                      </p:to>
                                    </p:set>
                                  </p:childTnLst>
                                </p:cTn>
                              </p:par>
                              <p:par>
                                <p:cTn id="26" presetID="1"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1000"/>
                            </p:stCondLst>
                            <p:childTnLst>
                              <p:par>
                                <p:cTn id="29" presetID="37" presetClass="exit" presetSubtype="0" fill="hold" grpId="0" nodeType="afterEffect">
                                  <p:stCondLst>
                                    <p:cond delay="0"/>
                                  </p:stCondLst>
                                  <p:childTnLst>
                                    <p:animEffect transition="out" filter="fade">
                                      <p:cBhvr>
                                        <p:cTn id="30" dur="1000"/>
                                        <p:tgtEl>
                                          <p:spTgt spid="38"/>
                                        </p:tgtEl>
                                      </p:cBhvr>
                                    </p:animEffect>
                                    <p:anim calcmode="lin" valueType="num">
                                      <p:cBhvr>
                                        <p:cTn id="31" dur="1000"/>
                                        <p:tgtEl>
                                          <p:spTgt spid="38"/>
                                        </p:tgtEl>
                                        <p:attrNameLst>
                                          <p:attrName>ppt_x</p:attrName>
                                        </p:attrNameLst>
                                      </p:cBhvr>
                                      <p:tavLst>
                                        <p:tav tm="0">
                                          <p:val>
                                            <p:strVal val="ppt_x"/>
                                          </p:val>
                                        </p:tav>
                                        <p:tav tm="100000">
                                          <p:val>
                                            <p:strVal val="ppt_x"/>
                                          </p:val>
                                        </p:tav>
                                      </p:tavLst>
                                    </p:anim>
                                    <p:anim calcmode="lin" valueType="num">
                                      <p:cBhvr>
                                        <p:cTn id="32" dur="100" decel="100000"/>
                                        <p:tgtEl>
                                          <p:spTgt spid="38"/>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38"/>
                                        </p:tgtEl>
                                        <p:attrNameLst>
                                          <p:attrName>ppt_y</p:attrName>
                                        </p:attrNameLst>
                                      </p:cBhvr>
                                      <p:tavLst>
                                        <p:tav tm="0">
                                          <p:val>
                                            <p:strVal val="ppt_y"/>
                                          </p:val>
                                        </p:tav>
                                        <p:tav tm="100000">
                                          <p:val>
                                            <p:strVal val="ppt_y+1"/>
                                          </p:val>
                                        </p:tav>
                                      </p:tavLst>
                                    </p:anim>
                                    <p:set>
                                      <p:cBhvr>
                                        <p:cTn id="34" dur="1" fill="hold">
                                          <p:stCondLst>
                                            <p:cond delay="999"/>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par>
                          <p:cTn id="39" fill="hold">
                            <p:stCondLst>
                              <p:cond delay="0"/>
                            </p:stCondLst>
                            <p:childTnLst>
                              <p:par>
                                <p:cTn id="40" presetID="5" presetClass="entr" presetSubtype="1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heckerboard(across)">
                                      <p:cBhvr>
                                        <p:cTn id="42" dur="1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3" end="3"/>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37"/>
                                        </p:tgtEl>
                                        <p:attrNameLst>
                                          <p:attrName>style.visibility</p:attrName>
                                        </p:attrNameLst>
                                      </p:cBhvr>
                                      <p:to>
                                        <p:strVal val="hidden"/>
                                      </p:to>
                                    </p:set>
                                  </p:childTnLst>
                                </p:cTn>
                              </p:par>
                            </p:childTnLst>
                          </p:cTn>
                        </p:par>
                        <p:par>
                          <p:cTn id="53" fill="hold">
                            <p:stCondLst>
                              <p:cond delay="0"/>
                            </p:stCondLst>
                            <p:childTnLst>
                              <p:par>
                                <p:cTn id="54" presetID="0" presetClass="path" presetSubtype="0" accel="50000" decel="50000" fill="hold" grpId="0" nodeType="afterEffect">
                                  <p:stCondLst>
                                    <p:cond delay="0"/>
                                  </p:stCondLst>
                                  <p:childTnLst>
                                    <p:animMotion origin="layout" path="M 0 0 L 0.06666 0.08889 " pathEditMode="relative" ptsTypes="AA">
                                      <p:cBhvr>
                                        <p:cTn id="55" dur="1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39" grpId="0" animBg="1"/>
      <p:bldP spid="23" grpId="0" animBg="1"/>
      <p:bldP spid="31" grpId="0" animBg="1"/>
      <p:bldP spid="42" grpId="0" animBg="1"/>
      <p:bldP spid="37" grpId="0" animBg="1"/>
      <p:bldP spid="37"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a:xfrm>
            <a:off x="381000" y="1447799"/>
            <a:ext cx="8382000" cy="2954655"/>
          </a:xfrm>
        </p:spPr>
        <p:txBody>
          <a:bodyPr/>
          <a:lstStyle/>
          <a:p>
            <a:r>
              <a:rPr lang="en-US" dirty="0" smtClean="0"/>
              <a:t>Understand the </a:t>
            </a:r>
            <a:r>
              <a:rPr lang="en-US" dirty="0"/>
              <a:t>m</a:t>
            </a:r>
            <a:r>
              <a:rPr lang="en-US" dirty="0" smtClean="0"/>
              <a:t>ajor parts of Windows Azure Storage</a:t>
            </a:r>
          </a:p>
          <a:p>
            <a:r>
              <a:rPr lang="en-US" dirty="0" smtClean="0"/>
              <a:t>Experience building an application with Windows Azure Storage services</a:t>
            </a:r>
          </a:p>
          <a:p>
            <a:r>
              <a:rPr lang="en-US" dirty="0" smtClean="0"/>
              <a:t>Overview of </a:t>
            </a:r>
            <a:r>
              <a:rPr lang="en-US" b="1" dirty="0" smtClean="0"/>
              <a:t>SQL </a:t>
            </a:r>
            <a:r>
              <a:rPr lang="en-US" b="1" dirty="0" smtClean="0"/>
              <a:t>Azure </a:t>
            </a:r>
          </a:p>
          <a:p>
            <a:r>
              <a:rPr lang="en-US" dirty="0" smtClean="0"/>
              <a:t>Overview of “Dallas” Information as a Service</a:t>
            </a:r>
            <a:endParaRPr lang="en-US" dirty="0"/>
          </a:p>
        </p:txBody>
      </p:sp>
    </p:spTree>
    <p:extLst>
      <p:ext uri="{BB962C8B-B14F-4D97-AF65-F5344CB8AC3E}">
        <p14:creationId xmlns:p14="http://schemas.microsoft.com/office/powerpoint/2010/main" val="294041253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lstStyle/>
          <a:p>
            <a:r>
              <a:rPr lang="en-US" sz="6000" dirty="0" smtClean="0"/>
              <a:t>Blobs</a:t>
            </a:r>
            <a:endParaRPr lang="en-US" sz="6000" dirty="0"/>
          </a:p>
        </p:txBody>
      </p:sp>
      <p:sp>
        <p:nvSpPr>
          <p:cNvPr id="6" name="Title 5"/>
          <p:cNvSpPr>
            <a:spLocks noGrp="1"/>
          </p:cNvSpPr>
          <p:nvPr>
            <p:ph type="ctrTitle"/>
          </p:nvPr>
        </p:nvSpPr>
        <p:spPr/>
        <p:txBody>
          <a:bodyPr/>
          <a:lstStyle/>
          <a:p>
            <a:endParaRPr lang="en-US"/>
          </a:p>
        </p:txBody>
      </p:sp>
    </p:spTree>
    <p:extLst>
      <p:ext uri="{BB962C8B-B14F-4D97-AF65-F5344CB8AC3E}">
        <p14:creationId xmlns:p14="http://schemas.microsoft.com/office/powerpoint/2010/main" val="20936183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Blob Storage Concepts</a:t>
            </a:r>
            <a:endParaRPr lang="en-US" dirty="0"/>
          </a:p>
        </p:txBody>
      </p:sp>
      <p:grpSp>
        <p:nvGrpSpPr>
          <p:cNvPr id="3" name="Group 4"/>
          <p:cNvGrpSpPr/>
          <p:nvPr/>
        </p:nvGrpSpPr>
        <p:grpSpPr>
          <a:xfrm>
            <a:off x="6162293" y="1669810"/>
            <a:ext cx="2303725" cy="4800599"/>
            <a:chOff x="5685541" y="0"/>
            <a:chExt cx="2303725" cy="4800599"/>
          </a:xfrm>
        </p:grpSpPr>
        <p:sp>
          <p:nvSpPr>
            <p:cNvPr id="45" name="Rounded Rectangle 44"/>
            <p:cNvSpPr/>
            <p:nvPr/>
          </p:nvSpPr>
          <p:spPr>
            <a:xfrm>
              <a:off x="5685541" y="0"/>
              <a:ext cx="2303725" cy="48005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6" name="Rounded Rectangle 4"/>
            <p:cNvSpPr/>
            <p:nvPr/>
          </p:nvSpPr>
          <p:spPr>
            <a:xfrm>
              <a:off x="5685541" y="0"/>
              <a:ext cx="2303725"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solidFill>
                </a:rPr>
                <a:t>Blob</a:t>
              </a:r>
              <a:endParaRPr lang="en-US" sz="3500" kern="1200" dirty="0">
                <a:solidFill>
                  <a:schemeClr val="bg1"/>
                </a:solidFill>
              </a:endParaRPr>
            </a:p>
          </p:txBody>
        </p:sp>
      </p:grpSp>
      <p:grpSp>
        <p:nvGrpSpPr>
          <p:cNvPr id="4" name="Group 5"/>
          <p:cNvGrpSpPr/>
          <p:nvPr/>
        </p:nvGrpSpPr>
        <p:grpSpPr>
          <a:xfrm>
            <a:off x="3352800" y="1669810"/>
            <a:ext cx="2514600" cy="4800599"/>
            <a:chOff x="2876048" y="0"/>
            <a:chExt cx="2514600" cy="4800599"/>
          </a:xfrm>
        </p:grpSpPr>
        <p:sp>
          <p:nvSpPr>
            <p:cNvPr id="43" name="Rounded Rectangle 42"/>
            <p:cNvSpPr/>
            <p:nvPr/>
          </p:nvSpPr>
          <p:spPr>
            <a:xfrm>
              <a:off x="2997862" y="0"/>
              <a:ext cx="2303725" cy="48005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4" name="Rounded Rectangle 6"/>
            <p:cNvSpPr/>
            <p:nvPr/>
          </p:nvSpPr>
          <p:spPr>
            <a:xfrm>
              <a:off x="2876048" y="0"/>
              <a:ext cx="2514600"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chemeClr val="bg1"/>
                  </a:solidFill>
                </a:rPr>
                <a:t>Container</a:t>
              </a:r>
              <a:endParaRPr lang="en-US" sz="3500" dirty="0">
                <a:solidFill>
                  <a:schemeClr val="bg1"/>
                </a:solidFill>
              </a:endParaRPr>
            </a:p>
          </p:txBody>
        </p:sp>
      </p:grpSp>
      <p:grpSp>
        <p:nvGrpSpPr>
          <p:cNvPr id="5" name="Group 6"/>
          <p:cNvGrpSpPr/>
          <p:nvPr/>
        </p:nvGrpSpPr>
        <p:grpSpPr>
          <a:xfrm>
            <a:off x="699001" y="1669810"/>
            <a:ext cx="2303725" cy="4800599"/>
            <a:chOff x="222249" y="0"/>
            <a:chExt cx="2303725" cy="4800599"/>
          </a:xfrm>
        </p:grpSpPr>
        <p:sp>
          <p:nvSpPr>
            <p:cNvPr id="41" name="Rounded Rectangle 40"/>
            <p:cNvSpPr/>
            <p:nvPr/>
          </p:nvSpPr>
          <p:spPr>
            <a:xfrm>
              <a:off x="222249" y="0"/>
              <a:ext cx="2303725" cy="48005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42" name="Rounded Rectangle 8"/>
            <p:cNvSpPr/>
            <p:nvPr/>
          </p:nvSpPr>
          <p:spPr>
            <a:xfrm>
              <a:off x="222249" y="0"/>
              <a:ext cx="2303725" cy="1440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r>
                <a:rPr lang="en-US" sz="3500" dirty="0" smtClean="0">
                  <a:solidFill>
                    <a:schemeClr val="bg1"/>
                  </a:solidFill>
                </a:rPr>
                <a:t>Account</a:t>
              </a:r>
              <a:endParaRPr lang="en-US" sz="3500" dirty="0">
                <a:solidFill>
                  <a:schemeClr val="bg1"/>
                </a:solidFill>
              </a:endParaRPr>
            </a:p>
          </p:txBody>
        </p:sp>
      </p:grpSp>
      <p:sp>
        <p:nvSpPr>
          <p:cNvPr id="39" name="Rounded Rectangle 38"/>
          <p:cNvSpPr/>
          <p:nvPr/>
        </p:nvSpPr>
        <p:spPr>
          <a:xfrm>
            <a:off x="912833" y="4490212"/>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0" name="Rounded Rectangle 10"/>
          <p:cNvSpPr/>
          <p:nvPr/>
        </p:nvSpPr>
        <p:spPr>
          <a:xfrm>
            <a:off x="940947" y="4518326"/>
            <a:ext cx="1863543"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800" dirty="0" smtClean="0">
                <a:solidFill>
                  <a:srgbClr val="FFFFFF"/>
                </a:solidFill>
              </a:rPr>
              <a:t>sally</a:t>
            </a:r>
            <a:endParaRPr lang="en-US" sz="2800" dirty="0">
              <a:solidFill>
                <a:srgbClr val="FFFFFF"/>
              </a:solidFill>
            </a:endParaRPr>
          </a:p>
        </p:txBody>
      </p:sp>
      <p:grpSp>
        <p:nvGrpSpPr>
          <p:cNvPr id="6" name="Group 8"/>
          <p:cNvGrpSpPr/>
          <p:nvPr/>
        </p:nvGrpSpPr>
        <p:grpSpPr>
          <a:xfrm>
            <a:off x="3217205" y="3826511"/>
            <a:ext cx="64784" cy="1295687"/>
            <a:chOff x="2740453" y="2156701"/>
            <a:chExt cx="64784" cy="1295687"/>
          </a:xfrm>
          <a:solidFill>
            <a:schemeClr val="accent4">
              <a:lumMod val="50000"/>
            </a:schemeClr>
          </a:solidFill>
        </p:grpSpPr>
        <p:sp>
          <p:nvSpPr>
            <p:cNvPr id="37" name="Straight Connector 11"/>
            <p:cNvSpPr/>
            <p:nvPr/>
          </p:nvSpPr>
          <p:spPr>
            <a:xfrm rot="18603934">
              <a:off x="2125002" y="2786549"/>
              <a:ext cx="1295687" cy="35991"/>
            </a:xfrm>
            <a:custGeom>
              <a:avLst/>
              <a:gdLst/>
              <a:ahLst/>
              <a:cxnLst/>
              <a:rect l="0" t="0" r="0" b="0"/>
              <a:pathLst>
                <a:path>
                  <a:moveTo>
                    <a:pt x="0" y="17995"/>
                  </a:moveTo>
                  <a:lnTo>
                    <a:pt x="1295687"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Straight Connector 12"/>
            <p:cNvSpPr/>
            <p:nvPr/>
          </p:nvSpPr>
          <p:spPr>
            <a:xfrm rot="18603934">
              <a:off x="2740453" y="2772152"/>
              <a:ext cx="64784" cy="64784"/>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35" name="Rounded Rectangle 34"/>
          <p:cNvSpPr/>
          <p:nvPr/>
        </p:nvSpPr>
        <p:spPr>
          <a:xfrm>
            <a:off x="3666591" y="3498612"/>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6" name="Rounded Rectangle 14"/>
          <p:cNvSpPr/>
          <p:nvPr/>
        </p:nvSpPr>
        <p:spPr>
          <a:xfrm>
            <a:off x="3694705" y="3526726"/>
            <a:ext cx="1863543"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800" dirty="0" smtClean="0">
                <a:solidFill>
                  <a:srgbClr val="FFFFFF"/>
                </a:solidFill>
              </a:rPr>
              <a:t>images</a:t>
            </a:r>
            <a:endParaRPr lang="en-US" sz="2800" dirty="0">
              <a:solidFill>
                <a:srgbClr val="FFFFFF"/>
              </a:solidFill>
            </a:endParaRPr>
          </a:p>
        </p:txBody>
      </p:sp>
      <p:grpSp>
        <p:nvGrpSpPr>
          <p:cNvPr id="7" name="Group 10"/>
          <p:cNvGrpSpPr/>
          <p:nvPr/>
        </p:nvGrpSpPr>
        <p:grpSpPr>
          <a:xfrm>
            <a:off x="5480087" y="3649241"/>
            <a:ext cx="980459" cy="49022"/>
            <a:chOff x="5003335" y="1979431"/>
            <a:chExt cx="980459" cy="49022"/>
          </a:xfrm>
          <a:solidFill>
            <a:schemeClr val="accent4">
              <a:lumMod val="50000"/>
            </a:schemeClr>
          </a:solidFill>
        </p:grpSpPr>
        <p:sp>
          <p:nvSpPr>
            <p:cNvPr id="33" name="Straight Connector 15"/>
            <p:cNvSpPr/>
            <p:nvPr/>
          </p:nvSpPr>
          <p:spPr>
            <a:xfrm rot="19293342">
              <a:off x="5003335" y="1985947"/>
              <a:ext cx="980459" cy="35991"/>
            </a:xfrm>
            <a:custGeom>
              <a:avLst/>
              <a:gdLst/>
              <a:ahLst/>
              <a:cxnLst/>
              <a:rect l="0" t="0" r="0" b="0"/>
              <a:pathLst>
                <a:path>
                  <a:moveTo>
                    <a:pt x="0" y="17995"/>
                  </a:moveTo>
                  <a:lnTo>
                    <a:pt x="980459"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Straight Connector 16"/>
            <p:cNvSpPr/>
            <p:nvPr/>
          </p:nvSpPr>
          <p:spPr>
            <a:xfrm rot="19293342">
              <a:off x="5469053" y="1979431"/>
              <a:ext cx="49022" cy="49022"/>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31" name="Rounded Rectangle 30"/>
          <p:cNvSpPr/>
          <p:nvPr/>
        </p:nvSpPr>
        <p:spPr>
          <a:xfrm>
            <a:off x="6354271" y="2889007"/>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2" name="Rounded Rectangle 18"/>
          <p:cNvSpPr/>
          <p:nvPr/>
        </p:nvSpPr>
        <p:spPr>
          <a:xfrm>
            <a:off x="6382385" y="2917121"/>
            <a:ext cx="1863543" cy="903657"/>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400" dirty="0" smtClean="0">
                <a:solidFill>
                  <a:srgbClr val="FFFFFF"/>
                </a:solidFill>
              </a:rPr>
              <a:t>PIC01.JPG</a:t>
            </a:r>
            <a:endParaRPr lang="en-US" sz="2400" dirty="0">
              <a:solidFill>
                <a:srgbClr val="FFFFFF"/>
              </a:solidFill>
            </a:endParaRPr>
          </a:p>
        </p:txBody>
      </p:sp>
      <p:grpSp>
        <p:nvGrpSpPr>
          <p:cNvPr id="8" name="Group 12"/>
          <p:cNvGrpSpPr/>
          <p:nvPr/>
        </p:nvGrpSpPr>
        <p:grpSpPr>
          <a:xfrm>
            <a:off x="5502824" y="4221879"/>
            <a:ext cx="934985" cy="46749"/>
            <a:chOff x="5026072" y="2552069"/>
            <a:chExt cx="934985" cy="46749"/>
          </a:xfrm>
          <a:solidFill>
            <a:schemeClr val="accent4">
              <a:lumMod val="50000"/>
            </a:schemeClr>
          </a:solidFill>
        </p:grpSpPr>
        <p:sp>
          <p:nvSpPr>
            <p:cNvPr id="29" name="Straight Connector 19"/>
            <p:cNvSpPr/>
            <p:nvPr/>
          </p:nvSpPr>
          <p:spPr>
            <a:xfrm rot="2087060">
              <a:off x="5026072" y="2557448"/>
              <a:ext cx="934985" cy="35991"/>
            </a:xfrm>
            <a:custGeom>
              <a:avLst/>
              <a:gdLst/>
              <a:ahLst/>
              <a:cxnLst/>
              <a:rect l="0" t="0" r="0" b="0"/>
              <a:pathLst>
                <a:path>
                  <a:moveTo>
                    <a:pt x="0" y="17995"/>
                  </a:moveTo>
                  <a:lnTo>
                    <a:pt x="934985"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0"/>
            <p:cNvSpPr/>
            <p:nvPr/>
          </p:nvSpPr>
          <p:spPr>
            <a:xfrm rot="2087060">
              <a:off x="5470190" y="2552069"/>
              <a:ext cx="46749" cy="46749"/>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27" name="Rounded Rectangle 26"/>
          <p:cNvSpPr/>
          <p:nvPr/>
        </p:nvSpPr>
        <p:spPr>
          <a:xfrm>
            <a:off x="6354271" y="4032010"/>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8" name="Rounded Rectangle 22"/>
          <p:cNvSpPr/>
          <p:nvPr/>
        </p:nvSpPr>
        <p:spPr>
          <a:xfrm>
            <a:off x="6382385" y="4060124"/>
            <a:ext cx="1863543"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400" dirty="0" smtClean="0">
                <a:solidFill>
                  <a:srgbClr val="FFFFFF"/>
                </a:solidFill>
              </a:rPr>
              <a:t>PIC02.JPG</a:t>
            </a:r>
            <a:endParaRPr lang="en-US" sz="2400" dirty="0">
              <a:solidFill>
                <a:srgbClr val="FFFFFF"/>
              </a:solidFill>
            </a:endParaRPr>
          </a:p>
        </p:txBody>
      </p:sp>
      <p:grpSp>
        <p:nvGrpSpPr>
          <p:cNvPr id="9" name="Group 14"/>
          <p:cNvGrpSpPr/>
          <p:nvPr/>
        </p:nvGrpSpPr>
        <p:grpSpPr>
          <a:xfrm>
            <a:off x="2662027" y="5354727"/>
            <a:ext cx="1175140" cy="58757"/>
            <a:chOff x="2185275" y="3684917"/>
            <a:chExt cx="1175140" cy="58757"/>
          </a:xfrm>
          <a:solidFill>
            <a:schemeClr val="accent4">
              <a:lumMod val="50000"/>
            </a:schemeClr>
          </a:solidFill>
        </p:grpSpPr>
        <p:sp>
          <p:nvSpPr>
            <p:cNvPr id="25" name="Straight Connector 23"/>
            <p:cNvSpPr/>
            <p:nvPr/>
          </p:nvSpPr>
          <p:spPr>
            <a:xfrm rot="2687411">
              <a:off x="2185275" y="3696300"/>
              <a:ext cx="1175140" cy="35991"/>
            </a:xfrm>
            <a:custGeom>
              <a:avLst/>
              <a:gdLst/>
              <a:ahLst/>
              <a:cxnLst/>
              <a:rect l="0" t="0" r="0" b="0"/>
              <a:pathLst>
                <a:path>
                  <a:moveTo>
                    <a:pt x="0" y="17995"/>
                  </a:moveTo>
                  <a:lnTo>
                    <a:pt x="1175140"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4"/>
            <p:cNvSpPr/>
            <p:nvPr/>
          </p:nvSpPr>
          <p:spPr>
            <a:xfrm rot="2687411">
              <a:off x="2743467" y="3684917"/>
              <a:ext cx="58757" cy="58757"/>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23" name="Rounded Rectangle 22"/>
          <p:cNvSpPr/>
          <p:nvPr/>
        </p:nvSpPr>
        <p:spPr>
          <a:xfrm>
            <a:off x="3666591" y="5318113"/>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4" name="Rounded Rectangle 26"/>
          <p:cNvSpPr/>
          <p:nvPr/>
        </p:nvSpPr>
        <p:spPr>
          <a:xfrm>
            <a:off x="3694705" y="5346227"/>
            <a:ext cx="1863543" cy="903657"/>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800" dirty="0" smtClean="0">
                <a:solidFill>
                  <a:srgbClr val="FFFFFF"/>
                </a:solidFill>
              </a:rPr>
              <a:t>movies</a:t>
            </a:r>
            <a:endParaRPr lang="en-US" sz="2800" dirty="0">
              <a:solidFill>
                <a:srgbClr val="FFFFFF"/>
              </a:solidFill>
            </a:endParaRPr>
          </a:p>
        </p:txBody>
      </p:sp>
      <p:grpSp>
        <p:nvGrpSpPr>
          <p:cNvPr id="10" name="Group 16"/>
          <p:cNvGrpSpPr/>
          <p:nvPr/>
        </p:nvGrpSpPr>
        <p:grpSpPr>
          <a:xfrm>
            <a:off x="5586362" y="5778858"/>
            <a:ext cx="767908" cy="38395"/>
            <a:chOff x="5109610" y="4109048"/>
            <a:chExt cx="767908" cy="38395"/>
          </a:xfrm>
          <a:solidFill>
            <a:schemeClr val="accent4">
              <a:lumMod val="50000"/>
            </a:schemeClr>
          </a:solidFill>
        </p:grpSpPr>
        <p:sp>
          <p:nvSpPr>
            <p:cNvPr id="21" name="Straight Connector 27"/>
            <p:cNvSpPr/>
            <p:nvPr/>
          </p:nvSpPr>
          <p:spPr>
            <a:xfrm>
              <a:off x="5109610" y="4110250"/>
              <a:ext cx="767908" cy="35991"/>
            </a:xfrm>
            <a:custGeom>
              <a:avLst/>
              <a:gdLst/>
              <a:ahLst/>
              <a:cxnLst/>
              <a:rect l="0" t="0" r="0" b="0"/>
              <a:pathLst>
                <a:path>
                  <a:moveTo>
                    <a:pt x="0" y="17995"/>
                  </a:moveTo>
                  <a:lnTo>
                    <a:pt x="767908"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28"/>
            <p:cNvSpPr/>
            <p:nvPr/>
          </p:nvSpPr>
          <p:spPr>
            <a:xfrm>
              <a:off x="5474367" y="4109048"/>
              <a:ext cx="38395" cy="38395"/>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1" name="Group 17"/>
          <p:cNvGrpSpPr/>
          <p:nvPr/>
        </p:nvGrpSpPr>
        <p:grpSpPr>
          <a:xfrm>
            <a:off x="6354271" y="5318113"/>
            <a:ext cx="1919771" cy="959885"/>
            <a:chOff x="5877519" y="3648303"/>
            <a:chExt cx="1919771" cy="959885"/>
          </a:xfrm>
        </p:grpSpPr>
        <p:sp>
          <p:nvSpPr>
            <p:cNvPr id="19" name="Rounded Rectangle 18"/>
            <p:cNvSpPr/>
            <p:nvPr/>
          </p:nvSpPr>
          <p:spPr>
            <a:xfrm>
              <a:off x="5877519" y="3648303"/>
              <a:ext cx="1919771" cy="959885"/>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20" name="Rounded Rectangle 30"/>
            <p:cNvSpPr/>
            <p:nvPr/>
          </p:nvSpPr>
          <p:spPr>
            <a:xfrm>
              <a:off x="5905633" y="3676417"/>
              <a:ext cx="1863543" cy="90365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2400" dirty="0" smtClean="0">
                  <a:solidFill>
                    <a:srgbClr val="FFFFFF"/>
                  </a:solidFill>
                </a:rPr>
                <a:t>MOV1.AVI</a:t>
              </a:r>
              <a:endParaRPr lang="en-US" sz="2400" dirty="0">
                <a:solidFill>
                  <a:srgbClr val="FFFFFF"/>
                </a:solidFill>
              </a:endParaRPr>
            </a:p>
          </p:txBody>
        </p:sp>
      </p:grpSp>
    </p:spTree>
    <p:extLst>
      <p:ext uri="{BB962C8B-B14F-4D97-AF65-F5344CB8AC3E}">
        <p14:creationId xmlns:p14="http://schemas.microsoft.com/office/powerpoint/2010/main" val="289722074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Blob Features and Functions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sz="2800" dirty="0" smtClean="0"/>
              <a:t>Store Large Objects (100s of GBs in size)</a:t>
            </a:r>
          </a:p>
          <a:p>
            <a:pPr marL="400050" indent="-400050"/>
            <a:endParaRPr lang="en-US" sz="2800" dirty="0" smtClean="0"/>
          </a:p>
          <a:p>
            <a:pPr marL="400050" indent="-400050"/>
            <a:r>
              <a:rPr lang="en-US" sz="2800" dirty="0" smtClean="0"/>
              <a:t>Associate Metadata with Blob</a:t>
            </a:r>
          </a:p>
          <a:p>
            <a:pPr lvl="1"/>
            <a:r>
              <a:rPr lang="en-US" sz="2400" dirty="0" smtClean="0"/>
              <a:t>Metadata is &lt;name, value&gt; pairs, Up to 8KB per blob</a:t>
            </a:r>
          </a:p>
          <a:p>
            <a:pPr lvl="1"/>
            <a:r>
              <a:rPr lang="en-US" sz="2400" dirty="0" smtClean="0"/>
              <a:t>Set/Get with or separate from blob data bits</a:t>
            </a:r>
          </a:p>
          <a:p>
            <a:endParaRPr lang="en-US" sz="2800" dirty="0" smtClean="0"/>
          </a:p>
          <a:p>
            <a:r>
              <a:rPr lang="en-US" sz="2800" dirty="0" smtClean="0"/>
              <a:t>Standard REST Interface</a:t>
            </a:r>
          </a:p>
          <a:p>
            <a:pPr lvl="1"/>
            <a:r>
              <a:rPr lang="en-US" sz="2400" dirty="0" err="1" smtClean="0">
                <a:solidFill>
                  <a:srgbClr val="FFC000"/>
                </a:solidFill>
              </a:rPr>
              <a:t>PutBlob</a:t>
            </a:r>
            <a:endParaRPr lang="en-US" sz="2400" dirty="0" smtClean="0">
              <a:solidFill>
                <a:srgbClr val="FFC000"/>
              </a:solidFill>
            </a:endParaRPr>
          </a:p>
          <a:p>
            <a:pPr lvl="2"/>
            <a:r>
              <a:rPr lang="en-US" sz="2000" dirty="0" smtClean="0"/>
              <a:t>Inserts a new blob, overwrites the existing blob</a:t>
            </a:r>
            <a:endParaRPr lang="en-US" sz="2000" dirty="0" smtClean="0">
              <a:solidFill>
                <a:srgbClr val="F8F57B"/>
              </a:solidFill>
            </a:endParaRPr>
          </a:p>
          <a:p>
            <a:pPr lvl="1"/>
            <a:r>
              <a:rPr lang="en-US" sz="2400" dirty="0" err="1" smtClean="0">
                <a:solidFill>
                  <a:srgbClr val="FFC000"/>
                </a:solidFill>
              </a:rPr>
              <a:t>GetBlob</a:t>
            </a:r>
            <a:endParaRPr lang="en-US" sz="2400" dirty="0" smtClean="0">
              <a:solidFill>
                <a:srgbClr val="FFC000"/>
              </a:solidFill>
            </a:endParaRPr>
          </a:p>
          <a:p>
            <a:pPr lvl="2"/>
            <a:r>
              <a:rPr lang="en-US" sz="2000" dirty="0" smtClean="0"/>
              <a:t>Get whole blob or a specific range</a:t>
            </a:r>
          </a:p>
          <a:p>
            <a:pPr lvl="1"/>
            <a:r>
              <a:rPr lang="en-US" sz="2400" dirty="0" err="1" smtClean="0">
                <a:solidFill>
                  <a:srgbClr val="FFC000"/>
                </a:solidFill>
              </a:rPr>
              <a:t>DeleteBlob</a:t>
            </a:r>
            <a:endParaRPr lang="en-US" sz="2400" dirty="0" smtClean="0">
              <a:solidFill>
                <a:srgbClr val="FFC000"/>
              </a:solidFill>
            </a:endParaRPr>
          </a:p>
          <a:p>
            <a:pPr lvl="1"/>
            <a:r>
              <a:rPr lang="en-US" sz="2400" dirty="0" err="1" smtClean="0">
                <a:solidFill>
                  <a:srgbClr val="FFC000"/>
                </a:solidFill>
              </a:rPr>
              <a:t>CopyBlob</a:t>
            </a:r>
            <a:r>
              <a:rPr lang="en-US" sz="2400" dirty="0" smtClean="0">
                <a:solidFill>
                  <a:srgbClr val="FFC000"/>
                </a:solidFill>
              </a:rPr>
              <a:t> </a:t>
            </a:r>
            <a:r>
              <a:rPr lang="en-US" sz="2400" dirty="0" smtClean="0">
                <a:solidFill>
                  <a:srgbClr val="F8F57B"/>
                </a:solidFill>
              </a:rPr>
              <a:t>(new)</a:t>
            </a:r>
          </a:p>
          <a:p>
            <a:pPr lvl="1"/>
            <a:r>
              <a:rPr lang="en-US" sz="2400" dirty="0" err="1" smtClean="0">
                <a:solidFill>
                  <a:srgbClr val="FFC000"/>
                </a:solidFill>
              </a:rPr>
              <a:t>SnapshotBlob</a:t>
            </a:r>
            <a:r>
              <a:rPr lang="en-US" sz="2400" dirty="0" smtClean="0">
                <a:solidFill>
                  <a:srgbClr val="FFC000"/>
                </a:solidFill>
              </a:rPr>
              <a:t> </a:t>
            </a:r>
            <a:r>
              <a:rPr lang="en-US" sz="2400" dirty="0" smtClean="0">
                <a:solidFill>
                  <a:srgbClr val="F8F57B"/>
                </a:solidFill>
              </a:rPr>
              <a:t>(new)</a:t>
            </a:r>
          </a:p>
          <a:p>
            <a:pPr lvl="1"/>
            <a:r>
              <a:rPr lang="en-US" sz="2400" dirty="0" err="1" smtClean="0">
                <a:solidFill>
                  <a:srgbClr val="FFC000"/>
                </a:solidFill>
              </a:rPr>
              <a:t>LeaseBlob</a:t>
            </a:r>
            <a:r>
              <a:rPr lang="en-US" sz="2400" dirty="0" smtClean="0">
                <a:solidFill>
                  <a:srgbClr val="FFC000"/>
                </a:solidFill>
              </a:rPr>
              <a:t> </a:t>
            </a:r>
            <a:r>
              <a:rPr lang="en-US" sz="2400" dirty="0" smtClean="0">
                <a:solidFill>
                  <a:srgbClr val="F8F57B"/>
                </a:solidFill>
              </a:rPr>
              <a:t>(new)</a:t>
            </a:r>
          </a:p>
          <a:p>
            <a:pPr lvl="1"/>
            <a:endParaRPr lang="en-US" sz="2000" dirty="0" smtClean="0">
              <a:solidFill>
                <a:srgbClr val="FFC000"/>
              </a:solidFill>
            </a:endParaRPr>
          </a:p>
          <a:p>
            <a:pPr lvl="2"/>
            <a:endParaRPr lang="en-US" sz="2000" dirty="0" smtClean="0">
              <a:solidFill>
                <a:srgbClr val="C00000"/>
              </a:solidFill>
            </a:endParaRPr>
          </a:p>
          <a:p>
            <a:pPr lvl="4"/>
            <a:endParaRPr lang="en-US" sz="2000" dirty="0" smtClean="0"/>
          </a:p>
          <a:p>
            <a:endParaRPr lang="en-US" sz="2800" dirty="0"/>
          </a:p>
        </p:txBody>
      </p:sp>
    </p:spTree>
    <p:extLst>
      <p:ext uri="{BB962C8B-B14F-4D97-AF65-F5344CB8AC3E}">
        <p14:creationId xmlns:p14="http://schemas.microsoft.com/office/powerpoint/2010/main" val="99639315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smtClean="0"/>
              <a:t>Two Types of Blobs Under the Hood</a:t>
            </a:r>
            <a:endParaRPr lang="en-US" dirty="0"/>
          </a:p>
        </p:txBody>
      </p:sp>
      <p:sp>
        <p:nvSpPr>
          <p:cNvPr id="2" name="Content Placeholder 1"/>
          <p:cNvSpPr>
            <a:spLocks noGrp="1"/>
          </p:cNvSpPr>
          <p:nvPr>
            <p:ph idx="1"/>
          </p:nvPr>
        </p:nvSpPr>
        <p:spPr>
          <a:xfrm>
            <a:off x="228600" y="1600200"/>
            <a:ext cx="8763000" cy="4800600"/>
          </a:xfrm>
        </p:spPr>
        <p:txBody>
          <a:bodyPr>
            <a:normAutofit lnSpcReduction="10000"/>
          </a:bodyPr>
          <a:lstStyle/>
          <a:p>
            <a:r>
              <a:rPr lang="en-US" dirty="0" smtClean="0"/>
              <a:t>Block Blob </a:t>
            </a:r>
          </a:p>
          <a:p>
            <a:pPr lvl="1"/>
            <a:r>
              <a:rPr lang="en-US" dirty="0" smtClean="0"/>
              <a:t>Targeted at streaming workloads</a:t>
            </a:r>
          </a:p>
          <a:p>
            <a:pPr lvl="1"/>
            <a:r>
              <a:rPr lang="en-US" dirty="0" smtClean="0"/>
              <a:t>Each blob consists of a sequence of </a:t>
            </a:r>
            <a:r>
              <a:rPr lang="en-US" dirty="0" smtClean="0">
                <a:solidFill>
                  <a:srgbClr val="FFC000"/>
                </a:solidFill>
              </a:rPr>
              <a:t>blocks</a:t>
            </a:r>
          </a:p>
          <a:p>
            <a:pPr lvl="2"/>
            <a:r>
              <a:rPr lang="en-US" dirty="0" smtClean="0"/>
              <a:t>Each block is identified by a Block ID</a:t>
            </a:r>
          </a:p>
          <a:p>
            <a:pPr lvl="1"/>
            <a:r>
              <a:rPr lang="en-US" dirty="0" smtClean="0"/>
              <a:t>Size limit 200GB per blob</a:t>
            </a:r>
          </a:p>
          <a:p>
            <a:pPr lvl="1"/>
            <a:endParaRPr lang="en-US" dirty="0" smtClean="0"/>
          </a:p>
          <a:p>
            <a:r>
              <a:rPr lang="en-US" dirty="0" smtClean="0"/>
              <a:t>Page Blob </a:t>
            </a:r>
            <a:r>
              <a:rPr lang="en-US" dirty="0" smtClean="0">
                <a:solidFill>
                  <a:srgbClr val="FFFF00"/>
                </a:solidFill>
              </a:rPr>
              <a:t>(new)</a:t>
            </a:r>
            <a:endParaRPr lang="en-US" dirty="0" smtClean="0"/>
          </a:p>
          <a:p>
            <a:pPr lvl="1"/>
            <a:r>
              <a:rPr lang="en-US" dirty="0" smtClean="0"/>
              <a:t>Targeted at random read/write workloads</a:t>
            </a:r>
          </a:p>
          <a:p>
            <a:pPr lvl="1"/>
            <a:r>
              <a:rPr lang="en-US" dirty="0" smtClean="0"/>
              <a:t>Each blob consists of an array of </a:t>
            </a:r>
            <a:r>
              <a:rPr lang="en-US" dirty="0" smtClean="0">
                <a:solidFill>
                  <a:srgbClr val="FFC000"/>
                </a:solidFill>
              </a:rPr>
              <a:t>pages</a:t>
            </a:r>
          </a:p>
          <a:p>
            <a:pPr lvl="2"/>
            <a:r>
              <a:rPr lang="en-US" dirty="0" smtClean="0"/>
              <a:t>Each page is identified by its offset from the start of the blob</a:t>
            </a:r>
          </a:p>
          <a:p>
            <a:pPr lvl="1"/>
            <a:r>
              <a:rPr lang="en-US" dirty="0" smtClean="0"/>
              <a:t>Size limit 1TB per blob</a:t>
            </a:r>
          </a:p>
          <a:p>
            <a:endParaRPr lang="en-US" dirty="0" smtClean="0"/>
          </a:p>
        </p:txBody>
      </p:sp>
    </p:spTree>
    <p:extLst>
      <p:ext uri="{BB962C8B-B14F-4D97-AF65-F5344CB8AC3E}">
        <p14:creationId xmlns:p14="http://schemas.microsoft.com/office/powerpoint/2010/main" val="2580717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linds(horizontal)">
                                      <p:cBhvr>
                                        <p:cTn id="7" dur="500"/>
                                        <p:tgtEl>
                                          <p:spTgt spid="2">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blinds(horizontal)">
                                      <p:cBhvr>
                                        <p:cTn id="10" dur="500"/>
                                        <p:tgtEl>
                                          <p:spTgt spid="2">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blinds(horizontal)">
                                      <p:cBhvr>
                                        <p:cTn id="13" dur="500"/>
                                        <p:tgtEl>
                                          <p:spTgt spid="2">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blinds(horizontal)">
                                      <p:cBhvr>
                                        <p:cTn id="16" dur="500"/>
                                        <p:tgtEl>
                                          <p:spTgt spid="2">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blinds(horizontal)">
                                      <p:cBhvr>
                                        <p:cTn id="1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Blob Namespace</a:t>
            </a:r>
            <a:endParaRPr lang="en-US" dirty="0"/>
          </a:p>
        </p:txBody>
      </p:sp>
      <p:sp>
        <p:nvSpPr>
          <p:cNvPr id="3" name="Content Placeholder 2"/>
          <p:cNvSpPr>
            <a:spLocks noGrp="1"/>
          </p:cNvSpPr>
          <p:nvPr>
            <p:ph idx="1"/>
          </p:nvPr>
        </p:nvSpPr>
        <p:spPr>
          <a:xfrm>
            <a:off x="381000" y="1447799"/>
            <a:ext cx="8382000" cy="4031873"/>
          </a:xfrm>
        </p:spPr>
        <p:txBody>
          <a:bodyPr/>
          <a:lstStyle/>
          <a:p>
            <a:r>
              <a:rPr lang="en-US" dirty="0" smtClean="0"/>
              <a:t>Blob URL</a:t>
            </a:r>
          </a:p>
          <a:p>
            <a:pPr>
              <a:buNone/>
            </a:pPr>
            <a:r>
              <a:rPr lang="en-US" sz="2000" dirty="0" smtClean="0"/>
              <a:t>http://&lt;Account&gt;.blob.core.windows.net/&lt;Container&gt;/&lt;BlobName&gt;</a:t>
            </a:r>
          </a:p>
          <a:p>
            <a:r>
              <a:rPr lang="en-US" dirty="0" smtClean="0"/>
              <a:t>Example: </a:t>
            </a:r>
          </a:p>
          <a:p>
            <a:pPr lvl="1"/>
            <a:r>
              <a:rPr lang="en-US" dirty="0" smtClean="0"/>
              <a:t>Storage Account – sally</a:t>
            </a:r>
          </a:p>
          <a:p>
            <a:pPr lvl="1"/>
            <a:r>
              <a:rPr lang="en-US" dirty="0" smtClean="0"/>
              <a:t>Container – music</a:t>
            </a:r>
          </a:p>
          <a:p>
            <a:pPr lvl="1"/>
            <a:r>
              <a:rPr lang="en-US" dirty="0" err="1" smtClean="0"/>
              <a:t>BlobName</a:t>
            </a:r>
            <a:r>
              <a:rPr lang="en-US" dirty="0" smtClean="0"/>
              <a:t> – rock/rush/xanadu.mp3</a:t>
            </a:r>
          </a:p>
          <a:p>
            <a:pPr lvl="1"/>
            <a:r>
              <a:rPr lang="en-US" sz="2000" dirty="0" smtClean="0">
                <a:hlinkClick r:id="rId3"/>
              </a:rPr>
              <a:t>http://sally.blob.core.windows.net/music/rock/rush/xanadu.mp3</a:t>
            </a:r>
            <a:endParaRPr lang="en-US" sz="2000" dirty="0" smtClean="0"/>
          </a:p>
          <a:p>
            <a:pPr lvl="1"/>
            <a:endParaRPr lang="en-US" dirty="0" smtClean="0"/>
          </a:p>
          <a:p>
            <a:pPr lvl="1"/>
            <a:endParaRPr lang="en-US" dirty="0" smtClean="0"/>
          </a:p>
        </p:txBody>
      </p:sp>
      <p:sp>
        <p:nvSpPr>
          <p:cNvPr id="6" name="Down Arrow 5"/>
          <p:cNvSpPr/>
          <p:nvPr/>
        </p:nvSpPr>
        <p:spPr bwMode="auto">
          <a:xfrm rot="10800000">
            <a:off x="3406562" y="4141261"/>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8" name="Down Arrow 7"/>
          <p:cNvSpPr/>
          <p:nvPr/>
        </p:nvSpPr>
        <p:spPr bwMode="auto">
          <a:xfrm rot="10800000">
            <a:off x="4213242" y="4141261"/>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9" name="Down Arrow 8"/>
          <p:cNvSpPr/>
          <p:nvPr/>
        </p:nvSpPr>
        <p:spPr bwMode="auto">
          <a:xfrm rot="10800000">
            <a:off x="5411976" y="4141261"/>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0" name="Down Arrow 9"/>
          <p:cNvSpPr/>
          <p:nvPr/>
        </p:nvSpPr>
        <p:spPr bwMode="auto">
          <a:xfrm rot="10800000">
            <a:off x="1630768" y="2230182"/>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1" name="Down Arrow 10"/>
          <p:cNvSpPr/>
          <p:nvPr/>
        </p:nvSpPr>
        <p:spPr bwMode="auto">
          <a:xfrm rot="10800000">
            <a:off x="2545168" y="2230181"/>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2" name="Down Arrow 11"/>
          <p:cNvSpPr/>
          <p:nvPr/>
        </p:nvSpPr>
        <p:spPr bwMode="auto">
          <a:xfrm rot="10800000">
            <a:off x="5543929" y="2230182"/>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3" name="Down Arrow 12"/>
          <p:cNvSpPr/>
          <p:nvPr/>
        </p:nvSpPr>
        <p:spPr bwMode="auto">
          <a:xfrm rot="10800000">
            <a:off x="7086733" y="2230182"/>
            <a:ext cx="302165" cy="233847"/>
          </a:xfrm>
          <a:prstGeom prst="downArrow">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Tree>
    <p:extLst>
      <p:ext uri="{BB962C8B-B14F-4D97-AF65-F5344CB8AC3E}">
        <p14:creationId xmlns:p14="http://schemas.microsoft.com/office/powerpoint/2010/main" val="4204156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xit" presetSubtype="10" fill="hold" grpId="1" nodeType="with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xit" presetSubtype="10" fill="hold" grpId="1" nodeType="withEffect">
                                  <p:stCondLst>
                                    <p:cond delay="0"/>
                                  </p:stCondLst>
                                  <p:childTnLst>
                                    <p:animEffect transition="out" filter="blinds(horizont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xit" presetSubtype="10" fill="hold" grpId="1" nodeType="withEffect">
                                  <p:stCondLst>
                                    <p:cond delay="0"/>
                                  </p:stCondLst>
                                  <p:childTnLst>
                                    <p:animEffect transition="out" filter="blinds(horizontal)">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linds(horizontal)">
                                      <p:cBhvr>
                                        <p:cTn id="36" dur="500"/>
                                        <p:tgtEl>
                                          <p:spTgt spid="3">
                                            <p:txEl>
                                              <p:pRg st="2" end="2"/>
                                            </p:txEl>
                                          </p:spTgt>
                                        </p:tgtEl>
                                      </p:cBhvr>
                                    </p:animEffect>
                                  </p:childTnLst>
                                </p:cTn>
                              </p:par>
                              <p:par>
                                <p:cTn id="37" presetID="3" presetClass="exit" presetSubtype="10" fill="hold" grpId="1" nodeType="withEffect">
                                  <p:stCondLst>
                                    <p:cond delay="0"/>
                                  </p:stCondLst>
                                  <p:childTnLst>
                                    <p:animEffect transition="out" filter="blinds(horizontal)">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3" presetClass="entr" presetSubtype="10"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linds(horizontal)">
                                      <p:cBhvr>
                                        <p:cTn id="42" dur="500"/>
                                        <p:tgtEl>
                                          <p:spTgt spid="3">
                                            <p:txEl>
                                              <p:pRg st="3" end="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linds(horizontal)">
                                      <p:cBhvr>
                                        <p:cTn id="45" dur="500"/>
                                        <p:tgtEl>
                                          <p:spTgt spid="3">
                                            <p:txEl>
                                              <p:pRg st="4" end="4"/>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blinds(horizontal)">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linds(horizontal)">
                                      <p:cBhvr>
                                        <p:cTn id="58" dur="500"/>
                                        <p:tgtEl>
                                          <p:spTgt spid="8"/>
                                        </p:tgtEl>
                                      </p:cBhvr>
                                    </p:animEffect>
                                  </p:childTnLst>
                                </p:cTn>
                              </p:par>
                              <p:par>
                                <p:cTn id="59" presetID="3" presetClass="exit" presetSubtype="10" fill="hold" grpId="1" nodeType="withEffect">
                                  <p:stCondLst>
                                    <p:cond delay="0"/>
                                  </p:stCondLst>
                                  <p:childTnLst>
                                    <p:animEffect transition="out" filter="blinds(horizontal)">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linds(horizontal)">
                                      <p:cBhvr>
                                        <p:cTn id="66" dur="500"/>
                                        <p:tgtEl>
                                          <p:spTgt spid="9"/>
                                        </p:tgtEl>
                                      </p:cBhvr>
                                    </p:animEffect>
                                  </p:childTnLst>
                                </p:cTn>
                              </p:par>
                              <p:par>
                                <p:cTn id="67" presetID="3" presetClass="exit" presetSubtype="10" fill="hold" grpId="1" nodeType="withEffect">
                                  <p:stCondLst>
                                    <p:cond delay="0"/>
                                  </p:stCondLst>
                                  <p:childTnLst>
                                    <p:animEffect transition="out" filter="blinds(horizontal)">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1" nodeType="clickEffect">
                                  <p:stCondLst>
                                    <p:cond delay="0"/>
                                  </p:stCondLst>
                                  <p:childTnLst>
                                    <p:animEffect transition="out" filter="blinds(horizontal)">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3" presetClass="entr" presetSubtype="10" fill="hold" nodeType="with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blinds(horizontal)">
                                      <p:cBhvr>
                                        <p:cTn id="7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Guest Book</a:t>
            </a:r>
            <a:endParaRPr lang="en-US" dirty="0"/>
          </a:p>
        </p:txBody>
      </p:sp>
      <p:sp>
        <p:nvSpPr>
          <p:cNvPr id="3" name="Title 2"/>
          <p:cNvSpPr>
            <a:spLocks noGrp="1"/>
          </p:cNvSpPr>
          <p:nvPr>
            <p:ph type="ctrTitle"/>
          </p:nvPr>
        </p:nvSpPr>
        <p:spPr/>
        <p:txBody>
          <a:bodyPr/>
          <a:lstStyle/>
          <a:p>
            <a:r>
              <a:rPr lang="en-US" dirty="0" smtClean="0"/>
              <a:t>Tables, Blob and Queue</a:t>
            </a:r>
            <a:endParaRPr lang="en-US" dirty="0"/>
          </a:p>
        </p:txBody>
      </p:sp>
      <p:sp>
        <p:nvSpPr>
          <p:cNvPr id="5" name="Text Placeholder 4"/>
          <p:cNvSpPr>
            <a:spLocks noGrp="1"/>
          </p:cNvSpPr>
          <p:nvPr>
            <p:ph type="body" sz="quarter" idx="4294967295"/>
          </p:nvPr>
        </p:nvSpPr>
        <p:spPr>
          <a:xfrm>
            <a:off x="650240" y="3524250"/>
            <a:ext cx="7689850" cy="830997"/>
          </a:xfrm>
        </p:spPr>
        <p:txBody>
          <a:bodyPr/>
          <a:lstStyle/>
          <a:p>
            <a:pPr>
              <a:buNone/>
            </a:pPr>
            <a:r>
              <a:rPr lang="en-US" sz="6000" dirty="0" smtClean="0"/>
              <a:t>Demo</a:t>
            </a:r>
            <a:endParaRPr lang="en-US" sz="6000" dirty="0"/>
          </a:p>
        </p:txBody>
      </p:sp>
    </p:spTree>
    <p:extLst>
      <p:ext uri="{BB962C8B-B14F-4D97-AF65-F5344CB8AC3E}">
        <p14:creationId xmlns:p14="http://schemas.microsoft.com/office/powerpoint/2010/main" val="426704114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a:t>
            </a:r>
            <a:r>
              <a:rPr lang="en-US" dirty="0" err="1" smtClean="0"/>
              <a:t>XDrive</a:t>
            </a:r>
            <a:r>
              <a:rPr lang="en-US" dirty="0" smtClean="0"/>
              <a:t> </a:t>
            </a:r>
            <a:r>
              <a:rPr lang="en-US" dirty="0" smtClean="0">
                <a:solidFill>
                  <a:srgbClr val="FFFF00"/>
                </a:solidFill>
              </a:rPr>
              <a:t>(new</a:t>
            </a:r>
            <a:r>
              <a:rPr lang="en-US" dirty="0">
                <a:solidFill>
                  <a:srgbClr val="FFFF00"/>
                </a:solidFill>
              </a:rPr>
              <a:t>)</a:t>
            </a:r>
            <a:endParaRPr lang="en-US" dirty="0"/>
          </a:p>
        </p:txBody>
      </p:sp>
      <p:sp>
        <p:nvSpPr>
          <p:cNvPr id="3" name="Content Placeholder 2"/>
          <p:cNvSpPr>
            <a:spLocks noGrp="1"/>
          </p:cNvSpPr>
          <p:nvPr>
            <p:ph idx="1"/>
          </p:nvPr>
        </p:nvSpPr>
        <p:spPr/>
        <p:txBody>
          <a:bodyPr>
            <a:noAutofit/>
          </a:bodyPr>
          <a:lstStyle/>
          <a:p>
            <a:r>
              <a:rPr lang="en-US" sz="2400" dirty="0" smtClean="0"/>
              <a:t>Provides a durable NTFS volume for Windows Azure applications to use</a:t>
            </a:r>
          </a:p>
          <a:p>
            <a:pPr lvl="1"/>
            <a:r>
              <a:rPr lang="en-US" sz="2000" dirty="0" smtClean="0"/>
              <a:t>Use existing NTFS APIs to access a durable drive</a:t>
            </a:r>
          </a:p>
          <a:p>
            <a:pPr lvl="2"/>
            <a:r>
              <a:rPr lang="en-US" sz="1800" dirty="0" smtClean="0"/>
              <a:t>Durability and survival of data on application failover </a:t>
            </a:r>
          </a:p>
          <a:p>
            <a:pPr lvl="1"/>
            <a:r>
              <a:rPr lang="en-US" sz="2000" dirty="0" smtClean="0"/>
              <a:t>Enables migrating existing NTFS applications to the cloud</a:t>
            </a:r>
          </a:p>
          <a:p>
            <a:endParaRPr lang="en-US" sz="2400" dirty="0" smtClean="0"/>
          </a:p>
          <a:p>
            <a:r>
              <a:rPr lang="en-US" sz="2400" dirty="0" smtClean="0"/>
              <a:t>A Windows Azure Drive is a Page Blob</a:t>
            </a:r>
          </a:p>
          <a:p>
            <a:pPr lvl="1"/>
            <a:r>
              <a:rPr lang="en-US" sz="2000" dirty="0" smtClean="0"/>
              <a:t>Example, mount Page Blob as X:\</a:t>
            </a:r>
          </a:p>
          <a:p>
            <a:pPr lvl="2"/>
            <a:r>
              <a:rPr lang="en-US" sz="1600" dirty="0" smtClean="0">
                <a:hlinkClick r:id="rId3"/>
              </a:rPr>
              <a:t>http://&lt;accountname&gt;.blob.core.windows.net/&lt;containername&gt;/&lt;blobname&gt;</a:t>
            </a:r>
            <a:endParaRPr lang="en-US" sz="1600" dirty="0" smtClean="0"/>
          </a:p>
          <a:p>
            <a:pPr lvl="1"/>
            <a:r>
              <a:rPr lang="en-US" sz="2000" dirty="0" smtClean="0"/>
              <a:t>All writes to drive are made durable to the Page Blob</a:t>
            </a:r>
          </a:p>
          <a:p>
            <a:pPr lvl="2"/>
            <a:r>
              <a:rPr lang="en-US" sz="1800" dirty="0" smtClean="0"/>
              <a:t>Drive made durable through standard Page Blob replication</a:t>
            </a:r>
          </a:p>
          <a:p>
            <a:pPr lvl="2"/>
            <a:r>
              <a:rPr lang="en-US" sz="1800" dirty="0" smtClean="0"/>
              <a:t>Drive persists even when not mounted as a Page Blob</a:t>
            </a:r>
          </a:p>
          <a:p>
            <a:pPr lvl="1"/>
            <a:endParaRPr lang="en-US" sz="2000" dirty="0" smtClean="0"/>
          </a:p>
        </p:txBody>
      </p:sp>
    </p:spTree>
    <p:extLst>
      <p:ext uri="{BB962C8B-B14F-4D97-AF65-F5344CB8AC3E}">
        <p14:creationId xmlns:p14="http://schemas.microsoft.com/office/powerpoint/2010/main" val="992754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linds(horizontal)">
                                      <p:cBhvr>
                                        <p:cTn id="16" dur="500"/>
                                        <p:tgtEl>
                                          <p:spTgt spid="3">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blinds(horizontal)">
                                      <p:cBhvr>
                                        <p:cTn id="19" dur="500"/>
                                        <p:tgtEl>
                                          <p:spTgt spid="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800" dirty="0" smtClean="0"/>
              <a:t>Windows Azure </a:t>
            </a:r>
            <a:br>
              <a:rPr lang="en-US" sz="3800" dirty="0" smtClean="0"/>
            </a:br>
            <a:r>
              <a:rPr lang="en-US" sz="3800" dirty="0" smtClean="0"/>
              <a:t>Content Delivery Network </a:t>
            </a:r>
            <a:r>
              <a:rPr lang="en-US" sz="3600" dirty="0">
                <a:solidFill>
                  <a:srgbClr val="FFFF00"/>
                </a:solidFill>
              </a:rPr>
              <a:t>(new)</a:t>
            </a:r>
            <a:endParaRPr lang="en-US" sz="3800" dirty="0"/>
          </a:p>
        </p:txBody>
      </p:sp>
      <p:sp>
        <p:nvSpPr>
          <p:cNvPr id="3" name="Content Placeholder 2"/>
          <p:cNvSpPr>
            <a:spLocks noGrp="1"/>
          </p:cNvSpPr>
          <p:nvPr>
            <p:ph idx="1"/>
          </p:nvPr>
        </p:nvSpPr>
        <p:spPr>
          <a:xfrm>
            <a:off x="184638" y="1520463"/>
            <a:ext cx="8814983" cy="4701940"/>
          </a:xfrm>
        </p:spPr>
        <p:txBody>
          <a:bodyPr>
            <a:normAutofit fontScale="70000" lnSpcReduction="20000"/>
          </a:bodyPr>
          <a:lstStyle/>
          <a:p>
            <a:r>
              <a:rPr lang="en-US" dirty="0" smtClean="0"/>
              <a:t>Scenario</a:t>
            </a:r>
          </a:p>
          <a:p>
            <a:pPr lvl="1"/>
            <a:r>
              <a:rPr lang="en-US" dirty="0" smtClean="0"/>
              <a:t>Frequently accessed blobs</a:t>
            </a:r>
          </a:p>
          <a:p>
            <a:pPr lvl="1"/>
            <a:r>
              <a:rPr lang="en-US" dirty="0" smtClean="0"/>
              <a:t>Accessed from around the world</a:t>
            </a:r>
          </a:p>
          <a:p>
            <a:endParaRPr lang="en-US" dirty="0" smtClean="0"/>
          </a:p>
          <a:p>
            <a:r>
              <a:rPr lang="en-US" dirty="0" smtClean="0"/>
              <a:t>Desire</a:t>
            </a:r>
          </a:p>
          <a:p>
            <a:pPr lvl="1"/>
            <a:r>
              <a:rPr lang="en-US" dirty="0" smtClean="0">
                <a:gradFill>
                  <a:gsLst>
                    <a:gs pos="36000">
                      <a:schemeClr val="tx1"/>
                    </a:gs>
                    <a:gs pos="86000">
                      <a:schemeClr val="tx1"/>
                    </a:gs>
                  </a:gsLst>
                  <a:lin ang="5400000" scaled="0"/>
                </a:gradFill>
              </a:rPr>
              <a:t>Same experience for users no matter how far they are from the geo-location where the storage account is hosted</a:t>
            </a:r>
          </a:p>
          <a:p>
            <a:pPr lvl="1"/>
            <a:endParaRPr lang="en-US" dirty="0" smtClean="0"/>
          </a:p>
          <a:p>
            <a:r>
              <a:rPr lang="en-US" dirty="0" smtClean="0"/>
              <a:t>Windows Azure Content Delivery Network (CDN) provides high-bandwidth global blob content delivery</a:t>
            </a:r>
          </a:p>
          <a:p>
            <a:pPr marL="863600" lvl="2" indent="-460375"/>
            <a:r>
              <a:rPr lang="en-US" dirty="0" smtClean="0"/>
              <a:t>18 locations globally (US, Europe, Asia, Australia and South America), and growing</a:t>
            </a:r>
          </a:p>
          <a:p>
            <a:endParaRPr lang="en-US" dirty="0" smtClean="0"/>
          </a:p>
          <a:p>
            <a:r>
              <a:rPr lang="en-US" sz="2600" dirty="0" smtClean="0"/>
              <a:t>Blob service URL </a:t>
            </a:r>
            <a:r>
              <a:rPr lang="en-US" sz="2600" dirty="0" err="1" smtClean="0"/>
              <a:t>vs</a:t>
            </a:r>
            <a:r>
              <a:rPr lang="en-US" sz="2600" dirty="0" smtClean="0"/>
              <a:t> CDN URL:</a:t>
            </a:r>
          </a:p>
          <a:p>
            <a:pPr lvl="1"/>
            <a:r>
              <a:rPr lang="en-US" sz="2600" dirty="0" smtClean="0"/>
              <a:t>Windows Azure Blob URL: </a:t>
            </a:r>
            <a:r>
              <a:rPr lang="en-US" sz="2400" dirty="0" smtClean="0">
                <a:hlinkClick r:id="rId3"/>
              </a:rPr>
              <a:t>http://sally.blob.core.windows.net/</a:t>
            </a:r>
            <a:endParaRPr lang="en-US" sz="2400" dirty="0" smtClean="0"/>
          </a:p>
          <a:p>
            <a:pPr lvl="1"/>
            <a:r>
              <a:rPr lang="en-US" sz="2600" dirty="0" smtClean="0"/>
              <a:t>Windows Azure CDN URL: </a:t>
            </a:r>
            <a:r>
              <a:rPr lang="en-US" sz="2400" dirty="0" smtClean="0">
                <a:hlinkClick r:id="rId4"/>
              </a:rPr>
              <a:t>http://&lt;guid&gt;.vo.msecnd.net/ </a:t>
            </a:r>
            <a:endParaRPr lang="en-US" sz="2400" dirty="0" smtClean="0"/>
          </a:p>
          <a:p>
            <a:pPr lvl="1"/>
            <a:r>
              <a:rPr lang="en-US" sz="2600" dirty="0" smtClean="0"/>
              <a:t>Custom Domain Name for CDN: </a:t>
            </a:r>
            <a:r>
              <a:rPr lang="en-US" sz="2400" dirty="0" smtClean="0">
                <a:hlinkClick r:id="rId4"/>
              </a:rPr>
              <a:t>http://events.cohowinery.com/ </a:t>
            </a:r>
            <a:endParaRPr lang="en-US" sz="2400" dirty="0" smtClean="0"/>
          </a:p>
          <a:p>
            <a:endParaRPr lang="en-US" dirty="0" smtClean="0"/>
          </a:p>
          <a:p>
            <a:endParaRPr lang="en-US" dirty="0" smtClean="0"/>
          </a:p>
          <a:p>
            <a:pPr lvl="1"/>
            <a:endParaRPr lang="en-US" dirty="0" smtClean="0"/>
          </a:p>
          <a:p>
            <a:endParaRPr lang="en-US" dirty="0" smtClean="0"/>
          </a:p>
          <a:p>
            <a:pPr lvl="2"/>
            <a:endParaRPr lang="en-US" dirty="0" smtClean="0"/>
          </a:p>
          <a:p>
            <a:pPr lvl="1"/>
            <a:endParaRPr lang="en-US" dirty="0" smtClean="0"/>
          </a:p>
        </p:txBody>
      </p:sp>
    </p:spTree>
    <p:extLst>
      <p:ext uri="{BB962C8B-B14F-4D97-AF65-F5344CB8AC3E}">
        <p14:creationId xmlns:p14="http://schemas.microsoft.com/office/powerpoint/2010/main" val="1707218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blinds(horizontal)">
                                      <p:cBhvr>
                                        <p:cTn id="15" dur="500"/>
                                        <p:tgtEl>
                                          <p:spTgt spid="3">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blinds(horizontal)">
                                      <p:cBhvr>
                                        <p:cTn id="18" dur="500"/>
                                        <p:tgtEl>
                                          <p:spTgt spid="3">
                                            <p:txEl>
                                              <p:pRg st="11" end="1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Effect transition="in" filter="blinds(horizontal)">
                                      <p:cBhvr>
                                        <p:cTn id="23" dur="500"/>
                                        <p:tgtEl>
                                          <p:spTgt spid="3">
                                            <p:txEl>
                                              <p:pRg st="12" end="1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blinds(horizontal)">
                                      <p:cBhvr>
                                        <p:cTn id="2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6000" dirty="0" smtClean="0"/>
              <a:t>SQL Azure</a:t>
            </a:r>
            <a:endParaRPr lang="en-US" sz="6000" dirty="0"/>
          </a:p>
        </p:txBody>
      </p:sp>
    </p:spTree>
    <p:extLst>
      <p:ext uri="{BB962C8B-B14F-4D97-AF65-F5344CB8AC3E}">
        <p14:creationId xmlns:p14="http://schemas.microsoft.com/office/powerpoint/2010/main" val="172132859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306" y="0"/>
            <a:ext cx="7086600" cy="1219200"/>
          </a:xfrm>
        </p:spPr>
        <p:txBody>
          <a:bodyPr/>
          <a:lstStyle/>
          <a:p>
            <a:r>
              <a:rPr lang="en-US" dirty="0" smtClean="0"/>
              <a:t>SQL Azure</a:t>
            </a:r>
            <a:endParaRPr lang="en-US" dirty="0"/>
          </a:p>
        </p:txBody>
      </p:sp>
      <p:sp>
        <p:nvSpPr>
          <p:cNvPr id="41" name="Freeform 5"/>
          <p:cNvSpPr>
            <a:spLocks/>
          </p:cNvSpPr>
          <p:nvPr/>
        </p:nvSpPr>
        <p:spPr bwMode="auto">
          <a:xfrm>
            <a:off x="24176" y="1600200"/>
            <a:ext cx="9119824" cy="5334000"/>
          </a:xfrm>
          <a:custGeom>
            <a:avLst/>
            <a:gdLst>
              <a:gd name="connsiteX0" fmla="*/ 1308 w 2604"/>
              <a:gd name="connsiteY0" fmla="*/ 0 h 1033"/>
              <a:gd name="connsiteX1" fmla="*/ 2604 w 2604"/>
              <a:gd name="connsiteY1" fmla="*/ 468 h 1033"/>
              <a:gd name="connsiteX2" fmla="*/ 2604 w 2604"/>
              <a:gd name="connsiteY2" fmla="*/ 472 h 1033"/>
              <a:gd name="connsiteX3" fmla="*/ 2128 w 2604"/>
              <a:gd name="connsiteY3" fmla="*/ 476 h 1033"/>
              <a:gd name="connsiteX4" fmla="*/ 2148 w 2604"/>
              <a:gd name="connsiteY4" fmla="*/ 496 h 1033"/>
              <a:gd name="connsiteX5" fmla="*/ 2584 w 2604"/>
              <a:gd name="connsiteY5" fmla="*/ 1028 h 1033"/>
              <a:gd name="connsiteX6" fmla="*/ 2584 w 2604"/>
              <a:gd name="connsiteY6" fmla="*/ 1032 h 1033"/>
              <a:gd name="connsiteX7" fmla="*/ 2463 w 2604"/>
              <a:gd name="connsiteY7" fmla="*/ 881 h 1033"/>
              <a:gd name="connsiteX8" fmla="*/ 0 w 2604"/>
              <a:gd name="connsiteY8" fmla="*/ 1032 h 1033"/>
              <a:gd name="connsiteX9" fmla="*/ 0 w 2604"/>
              <a:gd name="connsiteY9" fmla="*/ 1028 h 1033"/>
              <a:gd name="connsiteX10" fmla="*/ 24 w 2604"/>
              <a:gd name="connsiteY10" fmla="*/ 1004 h 1033"/>
              <a:gd name="connsiteX11" fmla="*/ 476 w 2604"/>
              <a:gd name="connsiteY11" fmla="*/ 472 h 1033"/>
              <a:gd name="connsiteX12" fmla="*/ 4 w 2604"/>
              <a:gd name="connsiteY12" fmla="*/ 468 h 1033"/>
              <a:gd name="connsiteX13" fmla="*/ 1308 w 2604"/>
              <a:gd name="connsiteY13" fmla="*/ 0 h 1033"/>
              <a:gd name="connsiteX0" fmla="*/ 1308 w 2604"/>
              <a:gd name="connsiteY0" fmla="*/ 0 h 1033"/>
              <a:gd name="connsiteX1" fmla="*/ 2604 w 2604"/>
              <a:gd name="connsiteY1" fmla="*/ 468 h 1033"/>
              <a:gd name="connsiteX2" fmla="*/ 2604 w 2604"/>
              <a:gd name="connsiteY2" fmla="*/ 472 h 1033"/>
              <a:gd name="connsiteX3" fmla="*/ 2128 w 2604"/>
              <a:gd name="connsiteY3" fmla="*/ 476 h 1033"/>
              <a:gd name="connsiteX4" fmla="*/ 2148 w 2604"/>
              <a:gd name="connsiteY4" fmla="*/ 496 h 1033"/>
              <a:gd name="connsiteX5" fmla="*/ 2584 w 2604"/>
              <a:gd name="connsiteY5" fmla="*/ 1028 h 1033"/>
              <a:gd name="connsiteX6" fmla="*/ 2584 w 2604"/>
              <a:gd name="connsiteY6" fmla="*/ 1032 h 1033"/>
              <a:gd name="connsiteX7" fmla="*/ 2463 w 2604"/>
              <a:gd name="connsiteY7" fmla="*/ 881 h 1033"/>
              <a:gd name="connsiteX8" fmla="*/ 0 w 2604"/>
              <a:gd name="connsiteY8" fmla="*/ 1032 h 1033"/>
              <a:gd name="connsiteX9" fmla="*/ 0 w 2604"/>
              <a:gd name="connsiteY9" fmla="*/ 1028 h 1033"/>
              <a:gd name="connsiteX10" fmla="*/ 24 w 2604"/>
              <a:gd name="connsiteY10" fmla="*/ 1004 h 1033"/>
              <a:gd name="connsiteX11" fmla="*/ 476 w 2604"/>
              <a:gd name="connsiteY11" fmla="*/ 472 h 1033"/>
              <a:gd name="connsiteX12" fmla="*/ 4 w 2604"/>
              <a:gd name="connsiteY12" fmla="*/ 468 h 1033"/>
              <a:gd name="connsiteX13" fmla="*/ 1308 w 2604"/>
              <a:gd name="connsiteY13" fmla="*/ 0 h 1033"/>
              <a:gd name="connsiteX0" fmla="*/ 1308 w 2604"/>
              <a:gd name="connsiteY0" fmla="*/ 0 h 1033"/>
              <a:gd name="connsiteX1" fmla="*/ 2604 w 2604"/>
              <a:gd name="connsiteY1" fmla="*/ 468 h 1033"/>
              <a:gd name="connsiteX2" fmla="*/ 2604 w 2604"/>
              <a:gd name="connsiteY2" fmla="*/ 472 h 1033"/>
              <a:gd name="connsiteX3" fmla="*/ 2128 w 2604"/>
              <a:gd name="connsiteY3" fmla="*/ 476 h 1033"/>
              <a:gd name="connsiteX4" fmla="*/ 2148 w 2604"/>
              <a:gd name="connsiteY4" fmla="*/ 496 h 1033"/>
              <a:gd name="connsiteX5" fmla="*/ 2584 w 2604"/>
              <a:gd name="connsiteY5" fmla="*/ 1028 h 1033"/>
              <a:gd name="connsiteX6" fmla="*/ 2584 w 2604"/>
              <a:gd name="connsiteY6" fmla="*/ 1032 h 1033"/>
              <a:gd name="connsiteX7" fmla="*/ 2463 w 2604"/>
              <a:gd name="connsiteY7" fmla="*/ 881 h 1033"/>
              <a:gd name="connsiteX8" fmla="*/ 0 w 2604"/>
              <a:gd name="connsiteY8" fmla="*/ 1032 h 1033"/>
              <a:gd name="connsiteX9" fmla="*/ 24 w 2604"/>
              <a:gd name="connsiteY9" fmla="*/ 1004 h 1033"/>
              <a:gd name="connsiteX10" fmla="*/ 476 w 2604"/>
              <a:gd name="connsiteY10" fmla="*/ 472 h 1033"/>
              <a:gd name="connsiteX11" fmla="*/ 4 w 2604"/>
              <a:gd name="connsiteY11" fmla="*/ 468 h 1033"/>
              <a:gd name="connsiteX12" fmla="*/ 1308 w 2604"/>
              <a:gd name="connsiteY12" fmla="*/ 0 h 1033"/>
              <a:gd name="connsiteX0" fmla="*/ 1308 w 2604"/>
              <a:gd name="connsiteY0" fmla="*/ 0 h 1033"/>
              <a:gd name="connsiteX1" fmla="*/ 2604 w 2604"/>
              <a:gd name="connsiteY1" fmla="*/ 468 h 1033"/>
              <a:gd name="connsiteX2" fmla="*/ 2604 w 2604"/>
              <a:gd name="connsiteY2" fmla="*/ 472 h 1033"/>
              <a:gd name="connsiteX3" fmla="*/ 2128 w 2604"/>
              <a:gd name="connsiteY3" fmla="*/ 476 h 1033"/>
              <a:gd name="connsiteX4" fmla="*/ 2148 w 2604"/>
              <a:gd name="connsiteY4" fmla="*/ 496 h 1033"/>
              <a:gd name="connsiteX5" fmla="*/ 2584 w 2604"/>
              <a:gd name="connsiteY5" fmla="*/ 1028 h 1033"/>
              <a:gd name="connsiteX6" fmla="*/ 2584 w 2604"/>
              <a:gd name="connsiteY6" fmla="*/ 1032 h 1033"/>
              <a:gd name="connsiteX7" fmla="*/ 2463 w 2604"/>
              <a:gd name="connsiteY7" fmla="*/ 881 h 1033"/>
              <a:gd name="connsiteX8" fmla="*/ 0 w 2604"/>
              <a:gd name="connsiteY8" fmla="*/ 1032 h 1033"/>
              <a:gd name="connsiteX9" fmla="*/ 142 w 2604"/>
              <a:gd name="connsiteY9" fmla="*/ 872 h 1033"/>
              <a:gd name="connsiteX10" fmla="*/ 476 w 2604"/>
              <a:gd name="connsiteY10" fmla="*/ 472 h 1033"/>
              <a:gd name="connsiteX11" fmla="*/ 4 w 2604"/>
              <a:gd name="connsiteY11" fmla="*/ 468 h 1033"/>
              <a:gd name="connsiteX12" fmla="*/ 1308 w 2604"/>
              <a:gd name="connsiteY12" fmla="*/ 0 h 1033"/>
              <a:gd name="connsiteX0" fmla="*/ 1308 w 2604"/>
              <a:gd name="connsiteY0" fmla="*/ 0 h 1033"/>
              <a:gd name="connsiteX1" fmla="*/ 2604 w 2604"/>
              <a:gd name="connsiteY1" fmla="*/ 468 h 1033"/>
              <a:gd name="connsiteX2" fmla="*/ 2604 w 2604"/>
              <a:gd name="connsiteY2" fmla="*/ 472 h 1033"/>
              <a:gd name="connsiteX3" fmla="*/ 2128 w 2604"/>
              <a:gd name="connsiteY3" fmla="*/ 476 h 1033"/>
              <a:gd name="connsiteX4" fmla="*/ 2148 w 2604"/>
              <a:gd name="connsiteY4" fmla="*/ 496 h 1033"/>
              <a:gd name="connsiteX5" fmla="*/ 2584 w 2604"/>
              <a:gd name="connsiteY5" fmla="*/ 1028 h 1033"/>
              <a:gd name="connsiteX6" fmla="*/ 2584 w 2604"/>
              <a:gd name="connsiteY6" fmla="*/ 1032 h 1033"/>
              <a:gd name="connsiteX7" fmla="*/ 2463 w 2604"/>
              <a:gd name="connsiteY7" fmla="*/ 881 h 1033"/>
              <a:gd name="connsiteX8" fmla="*/ 0 w 2604"/>
              <a:gd name="connsiteY8" fmla="*/ 1032 h 1033"/>
              <a:gd name="connsiteX9" fmla="*/ 142 w 2604"/>
              <a:gd name="connsiteY9" fmla="*/ 872 h 1033"/>
              <a:gd name="connsiteX10" fmla="*/ 476 w 2604"/>
              <a:gd name="connsiteY10" fmla="*/ 472 h 1033"/>
              <a:gd name="connsiteX11" fmla="*/ 4 w 2604"/>
              <a:gd name="connsiteY11" fmla="*/ 468 h 1033"/>
              <a:gd name="connsiteX12" fmla="*/ 1308 w 2604"/>
              <a:gd name="connsiteY12" fmla="*/ 0 h 1033"/>
              <a:gd name="connsiteX0" fmla="*/ 1308 w 2604"/>
              <a:gd name="connsiteY0" fmla="*/ 0 h 1033"/>
              <a:gd name="connsiteX1" fmla="*/ 2604 w 2604"/>
              <a:gd name="connsiteY1" fmla="*/ 468 h 1033"/>
              <a:gd name="connsiteX2" fmla="*/ 2604 w 2604"/>
              <a:gd name="connsiteY2" fmla="*/ 472 h 1033"/>
              <a:gd name="connsiteX3" fmla="*/ 2128 w 2604"/>
              <a:gd name="connsiteY3" fmla="*/ 476 h 1033"/>
              <a:gd name="connsiteX4" fmla="*/ 2148 w 2604"/>
              <a:gd name="connsiteY4" fmla="*/ 496 h 1033"/>
              <a:gd name="connsiteX5" fmla="*/ 2584 w 2604"/>
              <a:gd name="connsiteY5" fmla="*/ 1028 h 1033"/>
              <a:gd name="connsiteX6" fmla="*/ 2584 w 2604"/>
              <a:gd name="connsiteY6" fmla="*/ 1032 h 1033"/>
              <a:gd name="connsiteX7" fmla="*/ 2463 w 2604"/>
              <a:gd name="connsiteY7" fmla="*/ 881 h 1033"/>
              <a:gd name="connsiteX8" fmla="*/ 0 w 2604"/>
              <a:gd name="connsiteY8" fmla="*/ 1032 h 1033"/>
              <a:gd name="connsiteX9" fmla="*/ 142 w 2604"/>
              <a:gd name="connsiteY9" fmla="*/ 872 h 1033"/>
              <a:gd name="connsiteX10" fmla="*/ 476 w 2604"/>
              <a:gd name="connsiteY10" fmla="*/ 472 h 1033"/>
              <a:gd name="connsiteX11" fmla="*/ 4 w 2604"/>
              <a:gd name="connsiteY11" fmla="*/ 468 h 1033"/>
              <a:gd name="connsiteX12" fmla="*/ 1308 w 2604"/>
              <a:gd name="connsiteY12" fmla="*/ 0 h 1033"/>
              <a:gd name="connsiteX0" fmla="*/ 1304 w 2600"/>
              <a:gd name="connsiteY0" fmla="*/ 0 h 1033"/>
              <a:gd name="connsiteX1" fmla="*/ 2600 w 2600"/>
              <a:gd name="connsiteY1" fmla="*/ 468 h 1033"/>
              <a:gd name="connsiteX2" fmla="*/ 2600 w 2600"/>
              <a:gd name="connsiteY2" fmla="*/ 472 h 1033"/>
              <a:gd name="connsiteX3" fmla="*/ 2124 w 2600"/>
              <a:gd name="connsiteY3" fmla="*/ 476 h 1033"/>
              <a:gd name="connsiteX4" fmla="*/ 2144 w 2600"/>
              <a:gd name="connsiteY4" fmla="*/ 496 h 1033"/>
              <a:gd name="connsiteX5" fmla="*/ 2580 w 2600"/>
              <a:gd name="connsiteY5" fmla="*/ 1028 h 1033"/>
              <a:gd name="connsiteX6" fmla="*/ 2580 w 2600"/>
              <a:gd name="connsiteY6" fmla="*/ 1032 h 1033"/>
              <a:gd name="connsiteX7" fmla="*/ 2459 w 2600"/>
              <a:gd name="connsiteY7" fmla="*/ 881 h 1033"/>
              <a:gd name="connsiteX8" fmla="*/ 138 w 2600"/>
              <a:gd name="connsiteY8" fmla="*/ 872 h 1033"/>
              <a:gd name="connsiteX9" fmla="*/ 472 w 2600"/>
              <a:gd name="connsiteY9" fmla="*/ 472 h 1033"/>
              <a:gd name="connsiteX10" fmla="*/ 0 w 2600"/>
              <a:gd name="connsiteY10" fmla="*/ 468 h 1033"/>
              <a:gd name="connsiteX11" fmla="*/ 1304 w 2600"/>
              <a:gd name="connsiteY11" fmla="*/ 0 h 1033"/>
              <a:gd name="connsiteX0" fmla="*/ 1304 w 2600"/>
              <a:gd name="connsiteY0" fmla="*/ 0 h 1028"/>
              <a:gd name="connsiteX1" fmla="*/ 2600 w 2600"/>
              <a:gd name="connsiteY1" fmla="*/ 468 h 1028"/>
              <a:gd name="connsiteX2" fmla="*/ 2600 w 2600"/>
              <a:gd name="connsiteY2" fmla="*/ 472 h 1028"/>
              <a:gd name="connsiteX3" fmla="*/ 2124 w 2600"/>
              <a:gd name="connsiteY3" fmla="*/ 476 h 1028"/>
              <a:gd name="connsiteX4" fmla="*/ 2144 w 2600"/>
              <a:gd name="connsiteY4" fmla="*/ 496 h 1028"/>
              <a:gd name="connsiteX5" fmla="*/ 2580 w 2600"/>
              <a:gd name="connsiteY5" fmla="*/ 1028 h 1028"/>
              <a:gd name="connsiteX6" fmla="*/ 2459 w 2600"/>
              <a:gd name="connsiteY6" fmla="*/ 881 h 1028"/>
              <a:gd name="connsiteX7" fmla="*/ 138 w 2600"/>
              <a:gd name="connsiteY7" fmla="*/ 872 h 1028"/>
              <a:gd name="connsiteX8" fmla="*/ 472 w 2600"/>
              <a:gd name="connsiteY8" fmla="*/ 472 h 1028"/>
              <a:gd name="connsiteX9" fmla="*/ 0 w 2600"/>
              <a:gd name="connsiteY9" fmla="*/ 468 h 1028"/>
              <a:gd name="connsiteX10" fmla="*/ 1304 w 2600"/>
              <a:gd name="connsiteY10" fmla="*/ 0 h 1028"/>
              <a:gd name="connsiteX0" fmla="*/ 1304 w 2600"/>
              <a:gd name="connsiteY0" fmla="*/ 0 h 1028"/>
              <a:gd name="connsiteX1" fmla="*/ 2600 w 2600"/>
              <a:gd name="connsiteY1" fmla="*/ 468 h 1028"/>
              <a:gd name="connsiteX2" fmla="*/ 2600 w 2600"/>
              <a:gd name="connsiteY2" fmla="*/ 472 h 1028"/>
              <a:gd name="connsiteX3" fmla="*/ 2124 w 2600"/>
              <a:gd name="connsiteY3" fmla="*/ 476 h 1028"/>
              <a:gd name="connsiteX4" fmla="*/ 2144 w 2600"/>
              <a:gd name="connsiteY4" fmla="*/ 496 h 1028"/>
              <a:gd name="connsiteX5" fmla="*/ 2580 w 2600"/>
              <a:gd name="connsiteY5" fmla="*/ 1028 h 1028"/>
              <a:gd name="connsiteX6" fmla="*/ 2459 w 2600"/>
              <a:gd name="connsiteY6" fmla="*/ 881 h 1028"/>
              <a:gd name="connsiteX7" fmla="*/ 138 w 2600"/>
              <a:gd name="connsiteY7" fmla="*/ 872 h 1028"/>
              <a:gd name="connsiteX8" fmla="*/ 472 w 2600"/>
              <a:gd name="connsiteY8" fmla="*/ 472 h 1028"/>
              <a:gd name="connsiteX9" fmla="*/ 0 w 2600"/>
              <a:gd name="connsiteY9" fmla="*/ 468 h 1028"/>
              <a:gd name="connsiteX10" fmla="*/ 1304 w 2600"/>
              <a:gd name="connsiteY10" fmla="*/ 0 h 1028"/>
              <a:gd name="connsiteX0" fmla="*/ 1304 w 2600"/>
              <a:gd name="connsiteY0" fmla="*/ 0 h 881"/>
              <a:gd name="connsiteX1" fmla="*/ 2600 w 2600"/>
              <a:gd name="connsiteY1" fmla="*/ 468 h 881"/>
              <a:gd name="connsiteX2" fmla="*/ 2600 w 2600"/>
              <a:gd name="connsiteY2" fmla="*/ 472 h 881"/>
              <a:gd name="connsiteX3" fmla="*/ 2124 w 2600"/>
              <a:gd name="connsiteY3" fmla="*/ 476 h 881"/>
              <a:gd name="connsiteX4" fmla="*/ 2144 w 2600"/>
              <a:gd name="connsiteY4" fmla="*/ 496 h 881"/>
              <a:gd name="connsiteX5" fmla="*/ 2459 w 2600"/>
              <a:gd name="connsiteY5" fmla="*/ 881 h 881"/>
              <a:gd name="connsiteX6" fmla="*/ 138 w 2600"/>
              <a:gd name="connsiteY6" fmla="*/ 872 h 881"/>
              <a:gd name="connsiteX7" fmla="*/ 472 w 2600"/>
              <a:gd name="connsiteY7" fmla="*/ 472 h 881"/>
              <a:gd name="connsiteX8" fmla="*/ 0 w 2600"/>
              <a:gd name="connsiteY8" fmla="*/ 468 h 881"/>
              <a:gd name="connsiteX9" fmla="*/ 1304 w 2600"/>
              <a:gd name="connsiteY9" fmla="*/ 0 h 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0" h="881">
                <a:moveTo>
                  <a:pt x="1304" y="0"/>
                </a:moveTo>
                <a:lnTo>
                  <a:pt x="2600" y="468"/>
                </a:lnTo>
                <a:lnTo>
                  <a:pt x="2600" y="472"/>
                </a:lnTo>
                <a:lnTo>
                  <a:pt x="2124" y="476"/>
                </a:lnTo>
                <a:lnTo>
                  <a:pt x="2144" y="496"/>
                </a:lnTo>
                <a:lnTo>
                  <a:pt x="2459" y="881"/>
                </a:lnTo>
                <a:lnTo>
                  <a:pt x="138" y="872"/>
                </a:lnTo>
                <a:lnTo>
                  <a:pt x="472" y="472"/>
                </a:lnTo>
                <a:lnTo>
                  <a:pt x="0" y="468"/>
                </a:lnTo>
                <a:lnTo>
                  <a:pt x="1304" y="0"/>
                </a:lnTo>
                <a:close/>
              </a:path>
            </a:pathLst>
          </a:custGeom>
          <a:gradFill flip="none" rotWithShape="1">
            <a:gsLst>
              <a:gs pos="0">
                <a:srgbClr val="0070C0"/>
              </a:gs>
              <a:gs pos="50000">
                <a:srgbClr val="0070C0"/>
              </a:gs>
              <a:gs pos="100000">
                <a:srgbClr val="0070C0"/>
              </a:gs>
            </a:gsLst>
            <a:lin ang="5400000" scaled="1"/>
            <a:tileRect/>
          </a:gradFill>
          <a:ln>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20" tIns="45711" rIns="91420" bIns="45711" numCol="1" rtlCol="0" anchor="ctr" anchorCtr="0" compatLnSpc="1">
            <a:prstTxWarp prst="textNoShape">
              <a:avLst/>
            </a:prstTxWarp>
          </a:bodyPr>
          <a:lstStyle/>
          <a:p>
            <a:pPr algn="ctr" defTabSz="913949" fontAlgn="base">
              <a:spcBef>
                <a:spcPct val="0"/>
              </a:spcBef>
              <a:spcAft>
                <a:spcPct val="0"/>
              </a:spcAft>
            </a:pPr>
            <a:endParaRPr lang="en-US" dirty="0"/>
          </a:p>
        </p:txBody>
      </p:sp>
      <p:sp>
        <p:nvSpPr>
          <p:cNvPr id="42" name="Rectangle 41"/>
          <p:cNvSpPr/>
          <p:nvPr/>
        </p:nvSpPr>
        <p:spPr bwMode="auto">
          <a:xfrm>
            <a:off x="4858512" y="4343400"/>
            <a:ext cx="3904488" cy="2286000"/>
          </a:xfrm>
          <a:prstGeom prst="rect">
            <a:avLst/>
          </a:prstGeom>
          <a:gradFill flip="none" rotWithShape="1">
            <a:gsLst>
              <a:gs pos="0">
                <a:srgbClr val="82D13B">
                  <a:alpha val="55000"/>
                </a:srgbClr>
              </a:gs>
              <a:gs pos="100000">
                <a:srgbClr val="4B5545">
                  <a:alpha val="0"/>
                </a:srgbClr>
              </a:gs>
            </a:gsLst>
            <a:lin ang="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Rectangle 42"/>
          <p:cNvSpPr/>
          <p:nvPr/>
        </p:nvSpPr>
        <p:spPr bwMode="auto">
          <a:xfrm>
            <a:off x="390324" y="4343400"/>
            <a:ext cx="3904488" cy="2286000"/>
          </a:xfrm>
          <a:prstGeom prst="rect">
            <a:avLst/>
          </a:prstGeom>
          <a:gradFill flip="none" rotWithShape="1">
            <a:gsLst>
              <a:gs pos="0">
                <a:srgbClr val="82D13B">
                  <a:alpha val="55000"/>
                </a:srgbClr>
              </a:gs>
              <a:gs pos="100000">
                <a:srgbClr val="4B5545">
                  <a:alpha val="0"/>
                </a:srgb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Rectangle 43"/>
          <p:cNvSpPr/>
          <p:nvPr/>
        </p:nvSpPr>
        <p:spPr>
          <a:xfrm>
            <a:off x="482600" y="3721493"/>
            <a:ext cx="3327400" cy="621907"/>
          </a:xfrm>
          <a:prstGeom prst="rect">
            <a:avLst/>
          </a:prstGeom>
          <a:gradFill>
            <a:gsLst>
              <a:gs pos="0">
                <a:srgbClr val="FFFFFF">
                  <a:alpha val="93000"/>
                </a:srgbClr>
              </a:gs>
              <a:gs pos="100000">
                <a:srgbClr val="FFFFFF">
                  <a:alpha val="0"/>
                </a:srgbClr>
              </a:gs>
            </a:gsLst>
            <a:path path="circle">
              <a:fillToRect l="50000" t="50000" r="50000" b="50000"/>
            </a:path>
          </a:gradFill>
        </p:spPr>
        <p:txBody>
          <a:bodyPr wrap="square" lIns="0" tIns="0" rIns="0" bIns="0" rtlCol="0" anchor="ctr">
            <a:noAutofit/>
          </a:bodyPr>
          <a:lstStyle/>
          <a:p>
            <a:pPr algn="ctr">
              <a:lnSpc>
                <a:spcPct val="80000"/>
              </a:lnSpc>
            </a:pPr>
            <a:r>
              <a:rPr lang="en-US" b="1" dirty="0" smtClean="0">
                <a:gradFill>
                  <a:gsLst>
                    <a:gs pos="0">
                      <a:srgbClr val="000000">
                        <a:alpha val="86000"/>
                      </a:srgbClr>
                    </a:gs>
                    <a:gs pos="100000">
                      <a:srgbClr val="000000">
                        <a:alpha val="68000"/>
                      </a:srgbClr>
                    </a:gs>
                  </a:gsLst>
                  <a:lin ang="5400000" scaled="1"/>
                </a:gradFill>
                <a:effectLst>
                  <a:outerShdw blurRad="381000" sx="102000" sy="102000" algn="ctr" rotWithShape="0">
                    <a:srgbClr val="FFFFFF">
                      <a:alpha val="40000"/>
                    </a:srgbClr>
                  </a:outerShdw>
                </a:effectLst>
                <a:latin typeface="Segoe Condensed" pitchFamily="34" charset="0"/>
              </a:rPr>
              <a:t>Hosted RDBMS</a:t>
            </a:r>
          </a:p>
        </p:txBody>
      </p:sp>
      <p:sp>
        <p:nvSpPr>
          <p:cNvPr id="45" name="Rectangle 44"/>
          <p:cNvSpPr/>
          <p:nvPr/>
        </p:nvSpPr>
        <p:spPr>
          <a:xfrm>
            <a:off x="4993231" y="3733800"/>
            <a:ext cx="3312569" cy="616404"/>
          </a:xfrm>
          <a:prstGeom prst="rect">
            <a:avLst/>
          </a:prstGeom>
          <a:gradFill>
            <a:gsLst>
              <a:gs pos="0">
                <a:srgbClr val="FFFFFF">
                  <a:alpha val="93000"/>
                </a:srgbClr>
              </a:gs>
              <a:gs pos="100000">
                <a:srgbClr val="FFFFFF">
                  <a:alpha val="0"/>
                </a:srgbClr>
              </a:gs>
            </a:gsLst>
            <a:path path="circle">
              <a:fillToRect l="50000" t="50000" r="50000" b="50000"/>
            </a:path>
          </a:gradFill>
        </p:spPr>
        <p:txBody>
          <a:bodyPr wrap="square" lIns="0" tIns="0" rIns="0" bIns="0" rtlCol="0" anchor="ctr">
            <a:noAutofit/>
          </a:bodyPr>
          <a:lstStyle/>
          <a:p>
            <a:pPr algn="ctr">
              <a:lnSpc>
                <a:spcPct val="80000"/>
              </a:lnSpc>
            </a:pPr>
            <a:r>
              <a:rPr lang="en-US" b="1" dirty="0" smtClean="0">
                <a:gradFill>
                  <a:gsLst>
                    <a:gs pos="0">
                      <a:srgbClr val="000000">
                        <a:alpha val="86000"/>
                      </a:srgbClr>
                    </a:gs>
                    <a:gs pos="100000">
                      <a:srgbClr val="000000">
                        <a:alpha val="68000"/>
                      </a:srgbClr>
                    </a:gs>
                  </a:gsLst>
                  <a:lin ang="5400000" scaled="1"/>
                </a:gradFill>
                <a:effectLst>
                  <a:outerShdw blurRad="381000" sx="102000" sy="102000" algn="ctr" rotWithShape="0">
                    <a:srgbClr val="FFFFFF">
                      <a:alpha val="40000"/>
                    </a:srgbClr>
                  </a:outerShdw>
                </a:effectLst>
                <a:latin typeface="Segoe Condensed" pitchFamily="34" charset="0"/>
              </a:rPr>
              <a:t>Managed RDBMS</a:t>
            </a:r>
          </a:p>
        </p:txBody>
      </p:sp>
      <p:sp>
        <p:nvSpPr>
          <p:cNvPr id="46" name="Rectangle 45"/>
          <p:cNvSpPr/>
          <p:nvPr/>
        </p:nvSpPr>
        <p:spPr>
          <a:xfrm>
            <a:off x="1447800" y="4419600"/>
            <a:ext cx="2993986" cy="2219902"/>
          </a:xfrm>
          <a:prstGeom prst="rect">
            <a:avLst/>
          </a:prstGeom>
        </p:spPr>
        <p:txBody>
          <a:bodyPr wrap="square" anchor="ctr">
            <a:noAutofit/>
          </a:bodyPr>
          <a:lstStyle/>
          <a:p>
            <a:pPr marL="227013" indent="-227013" fontAlgn="auto">
              <a:spcBef>
                <a:spcPct val="20000"/>
              </a:spcBef>
              <a:spcAft>
                <a:spcPts val="0"/>
              </a:spcAft>
              <a:buFont typeface="Arial" pitchFamily="34" charset="0"/>
              <a:buChar char="–"/>
              <a:defRPr/>
            </a:pPr>
            <a:r>
              <a:rPr lang="en-US" sz="1400" dirty="0" smtClean="0">
                <a:solidFill>
                  <a:schemeClr val="bg1"/>
                </a:solidFill>
              </a:rPr>
              <a:t>SQL query processor</a:t>
            </a:r>
          </a:p>
          <a:p>
            <a:pPr marL="227013" indent="-227013" fontAlgn="auto">
              <a:spcBef>
                <a:spcPct val="20000"/>
              </a:spcBef>
              <a:spcAft>
                <a:spcPts val="0"/>
              </a:spcAft>
              <a:buFont typeface="Arial" pitchFamily="34" charset="0"/>
              <a:buChar char="–"/>
              <a:defRPr/>
            </a:pPr>
            <a:r>
              <a:rPr lang="en-US" sz="1400" dirty="0" smtClean="0">
                <a:solidFill>
                  <a:schemeClr val="bg1"/>
                </a:solidFill>
              </a:rPr>
              <a:t>Familiar relational model </a:t>
            </a:r>
          </a:p>
          <a:p>
            <a:pPr marL="227013" indent="-227013" fontAlgn="auto">
              <a:spcBef>
                <a:spcPct val="20000"/>
              </a:spcBef>
              <a:spcAft>
                <a:spcPts val="0"/>
              </a:spcAft>
              <a:buFont typeface="Arial" pitchFamily="34" charset="0"/>
              <a:buChar char="–"/>
              <a:defRPr/>
            </a:pPr>
            <a:r>
              <a:rPr lang="en-US" sz="1400" dirty="0" smtClean="0">
                <a:solidFill>
                  <a:schemeClr val="bg1"/>
                </a:solidFill>
              </a:rPr>
              <a:t>Transactions</a:t>
            </a:r>
          </a:p>
          <a:p>
            <a:pPr marL="227013" indent="-227013">
              <a:spcBef>
                <a:spcPct val="20000"/>
              </a:spcBef>
              <a:buFont typeface="Arial" pitchFamily="34" charset="0"/>
              <a:buChar char="–"/>
              <a:defRPr/>
            </a:pPr>
            <a:r>
              <a:rPr lang="en-US" sz="1400" dirty="0" smtClean="0">
                <a:solidFill>
                  <a:schemeClr val="bg1"/>
                </a:solidFill>
              </a:rPr>
              <a:t>Ecosystem of familiar development and management tools</a:t>
            </a:r>
          </a:p>
          <a:p>
            <a:pPr defTabSz="914099">
              <a:buFont typeface="Arial" pitchFamily="34" charset="0"/>
              <a:buChar char="•"/>
            </a:pPr>
            <a:endParaRPr lang="en-US" sz="1400" dirty="0" smtClean="0">
              <a:solidFill>
                <a:schemeClr val="bg1"/>
              </a:solidFill>
            </a:endParaRPr>
          </a:p>
        </p:txBody>
      </p:sp>
      <p:sp>
        <p:nvSpPr>
          <p:cNvPr id="47" name="Rectangle 46"/>
          <p:cNvSpPr/>
          <p:nvPr/>
        </p:nvSpPr>
        <p:spPr>
          <a:xfrm>
            <a:off x="4937817" y="5025804"/>
            <a:ext cx="3349695" cy="765396"/>
          </a:xfrm>
          <a:prstGeom prst="rect">
            <a:avLst/>
          </a:prstGeom>
        </p:spPr>
        <p:txBody>
          <a:bodyPr wrap="square" anchor="ctr">
            <a:noAutofit/>
          </a:bodyPr>
          <a:lstStyle/>
          <a:p>
            <a:pPr marL="227013" indent="-227013">
              <a:spcBef>
                <a:spcPct val="20000"/>
              </a:spcBef>
              <a:buFont typeface="Arial" pitchFamily="34" charset="0"/>
              <a:buChar char="–"/>
              <a:defRPr/>
            </a:pPr>
            <a:r>
              <a:rPr lang="en-US" sz="1400" dirty="0" smtClean="0">
                <a:solidFill>
                  <a:schemeClr val="bg1"/>
                </a:solidFill>
              </a:rPr>
              <a:t>Low-friction provisioning</a:t>
            </a:r>
          </a:p>
          <a:p>
            <a:pPr marL="227013" indent="-227013">
              <a:spcBef>
                <a:spcPct val="20000"/>
              </a:spcBef>
              <a:buFont typeface="Arial" pitchFamily="34" charset="0"/>
              <a:buChar char="–"/>
              <a:defRPr/>
            </a:pPr>
            <a:r>
              <a:rPr lang="en-US" sz="1400" dirty="0" smtClean="0">
                <a:solidFill>
                  <a:schemeClr val="bg1"/>
                </a:solidFill>
              </a:rPr>
              <a:t>High scale</a:t>
            </a:r>
          </a:p>
          <a:p>
            <a:pPr marL="227013" indent="-227013">
              <a:spcBef>
                <a:spcPct val="20000"/>
              </a:spcBef>
              <a:buFont typeface="Arial" pitchFamily="34" charset="0"/>
              <a:buChar char="–"/>
              <a:defRPr/>
            </a:pPr>
            <a:r>
              <a:rPr lang="en-US" sz="1400" dirty="0" smtClean="0">
                <a:solidFill>
                  <a:schemeClr val="bg1"/>
                </a:solidFill>
              </a:rPr>
              <a:t>Multi-tenant</a:t>
            </a:r>
          </a:p>
          <a:p>
            <a:pPr marL="227013" indent="-227013">
              <a:spcBef>
                <a:spcPct val="20000"/>
              </a:spcBef>
              <a:buFont typeface="Arial" pitchFamily="34" charset="0"/>
              <a:buChar char="–"/>
              <a:defRPr/>
            </a:pPr>
            <a:r>
              <a:rPr lang="en-US" sz="1400" dirty="0" smtClean="0">
                <a:solidFill>
                  <a:schemeClr val="bg1"/>
                </a:solidFill>
              </a:rPr>
              <a:t>Self-management</a:t>
            </a:r>
          </a:p>
          <a:p>
            <a:pPr marL="227013" indent="-227013">
              <a:spcBef>
                <a:spcPct val="20000"/>
              </a:spcBef>
              <a:buFont typeface="Arial" pitchFamily="34" charset="0"/>
              <a:buChar char="–"/>
              <a:defRPr/>
            </a:pPr>
            <a:r>
              <a:rPr lang="en-US" sz="1400" dirty="0" smtClean="0">
                <a:solidFill>
                  <a:schemeClr val="bg1"/>
                </a:solidFill>
              </a:rPr>
              <a:t>Automatic HA and DR</a:t>
            </a:r>
          </a:p>
        </p:txBody>
      </p:sp>
      <p:pic>
        <p:nvPicPr>
          <p:cNvPr id="48" name="Picture 4" descr="C:\Users\maryfj\Desktop\DVD_ART35\Artwork_Imagery\Icons - Illustrations\_XML ICONS\Database 4 blue.png"/>
          <p:cNvPicPr>
            <a:picLocks noChangeAspect="1" noChangeArrowheads="1"/>
          </p:cNvPicPr>
          <p:nvPr/>
        </p:nvPicPr>
        <p:blipFill>
          <a:blip r:embed="rId2" cstate="print">
            <a:grayscl/>
          </a:blip>
          <a:srcRect/>
          <a:stretch>
            <a:fillRect/>
          </a:stretch>
        </p:blipFill>
        <p:spPr bwMode="auto">
          <a:xfrm>
            <a:off x="4159638" y="3657600"/>
            <a:ext cx="945762" cy="769606"/>
          </a:xfrm>
          <a:prstGeom prst="rect">
            <a:avLst/>
          </a:prstGeom>
          <a:noFill/>
        </p:spPr>
      </p:pic>
      <p:sp>
        <p:nvSpPr>
          <p:cNvPr id="50" name="Left-Right Arrow 49"/>
          <p:cNvSpPr/>
          <p:nvPr/>
        </p:nvSpPr>
        <p:spPr bwMode="auto">
          <a:xfrm>
            <a:off x="4114800" y="5181600"/>
            <a:ext cx="914400" cy="533400"/>
          </a:xfrm>
          <a:prstGeom prst="leftRightArrow">
            <a:avLst/>
          </a:prstGeom>
          <a:solidFill>
            <a:schemeClr val="bg1">
              <a:alpha val="39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err="1" smtClean="0">
              <a:solidFill>
                <a:srgbClr val="FFFFFF"/>
              </a:solidFill>
              <a:effectLst>
                <a:outerShdw blurRad="38100" dist="38100" dir="2700000" algn="tl">
                  <a:srgbClr val="000000">
                    <a:alpha val="43137"/>
                  </a:srgbClr>
                </a:outerShdw>
              </a:effectLst>
              <a:latin typeface="Segoe" pitchFamily="34" charset="0"/>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280" y="2362200"/>
            <a:ext cx="2966720" cy="914400"/>
          </a:xfrm>
          <a:prstGeom prst="rect">
            <a:avLst/>
          </a:prstGeom>
        </p:spPr>
      </p:pic>
      <p:sp>
        <p:nvSpPr>
          <p:cNvPr id="3" name="Rounded Rectangle 2"/>
          <p:cNvSpPr/>
          <p:nvPr/>
        </p:nvSpPr>
        <p:spPr>
          <a:xfrm>
            <a:off x="152400" y="1295400"/>
            <a:ext cx="8839200"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TextBox 48"/>
          <p:cNvSpPr txBox="1"/>
          <p:nvPr/>
        </p:nvSpPr>
        <p:spPr>
          <a:xfrm>
            <a:off x="152400" y="1376470"/>
            <a:ext cx="8915400" cy="757130"/>
          </a:xfrm>
          <a:prstGeom prst="rect">
            <a:avLst/>
          </a:prstGeom>
          <a:noFill/>
        </p:spPr>
        <p:txBody>
          <a:bodyPr wrap="square" rtlCol="0">
            <a:spAutoFit/>
          </a:bodyPr>
          <a:lstStyle/>
          <a:p>
            <a:pPr indent="-396875" algn="ctr">
              <a:lnSpc>
                <a:spcPct val="90000"/>
              </a:lnSpc>
              <a:spcBef>
                <a:spcPct val="20000"/>
              </a:spcBef>
              <a:buClr>
                <a:srgbClr val="777777"/>
              </a:buClr>
            </a:pPr>
            <a:r>
              <a:rPr lang="en-US" sz="2400" dirty="0" smtClean="0">
                <a:solidFill>
                  <a:schemeClr val="bg1"/>
                </a:solidFill>
                <a:effectLst>
                  <a:outerShdw blurRad="38100" dist="38100" dir="2700000" algn="tl">
                    <a:srgbClr val="000000">
                      <a:alpha val="43137"/>
                    </a:srgbClr>
                  </a:outerShdw>
                </a:effectLst>
              </a:rPr>
              <a:t>SQL Azure delivers the value of hosted relational database with the differentiated benefits of a managed database as a utility</a:t>
            </a:r>
          </a:p>
        </p:txBody>
      </p:sp>
    </p:spTree>
    <p:extLst>
      <p:ext uri="{BB962C8B-B14F-4D97-AF65-F5344CB8AC3E}">
        <p14:creationId xmlns:p14="http://schemas.microsoft.com/office/powerpoint/2010/main" val="924719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0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000"/>
                                        <p:tgtEl>
                                          <p:spTgt spid="5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p:bldP spid="47" grpId="0"/>
      <p:bldP spid="3" grpId="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ular Callout 44"/>
          <p:cNvSpPr/>
          <p:nvPr/>
        </p:nvSpPr>
        <p:spPr bwMode="auto">
          <a:xfrm rot="5400000">
            <a:off x="8129803" y="4170409"/>
            <a:ext cx="664113" cy="692542"/>
          </a:xfrm>
          <a:prstGeom prst="wedgeRectCallout">
            <a:avLst>
              <a:gd name="adj1" fmla="val -24227"/>
              <a:gd name="adj2" fmla="val 85285"/>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4" name="Rectangular Callout 43"/>
          <p:cNvSpPr/>
          <p:nvPr/>
        </p:nvSpPr>
        <p:spPr bwMode="auto">
          <a:xfrm rot="5400000">
            <a:off x="8134415" y="1933557"/>
            <a:ext cx="664113" cy="692542"/>
          </a:xfrm>
          <a:prstGeom prst="wedgeRectCallout">
            <a:avLst>
              <a:gd name="adj1" fmla="val -24227"/>
              <a:gd name="adj2" fmla="val 85285"/>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3" name="Rectangular Callout 42"/>
          <p:cNvSpPr/>
          <p:nvPr/>
        </p:nvSpPr>
        <p:spPr bwMode="auto">
          <a:xfrm rot="10800000">
            <a:off x="3619634" y="1939884"/>
            <a:ext cx="664113" cy="518724"/>
          </a:xfrm>
          <a:prstGeom prst="wedgeRectCallout">
            <a:avLst>
              <a:gd name="adj1" fmla="val -36097"/>
              <a:gd name="adj2" fmla="val -13354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4" name="Title 3"/>
          <p:cNvSpPr>
            <a:spLocks noGrp="1"/>
          </p:cNvSpPr>
          <p:nvPr>
            <p:ph type="title"/>
          </p:nvPr>
        </p:nvSpPr>
        <p:spPr>
          <a:xfrm>
            <a:off x="381000" y="323850"/>
            <a:ext cx="8382000" cy="1107996"/>
          </a:xfrm>
        </p:spPr>
        <p:txBody>
          <a:bodyPr/>
          <a:lstStyle/>
          <a:p>
            <a:r>
              <a:rPr lang="en-US" dirty="0" smtClean="0"/>
              <a:t>Windows Azure for Application Developers</a:t>
            </a:r>
            <a:endParaRPr lang="en-US" dirty="0"/>
          </a:p>
        </p:txBody>
      </p:sp>
      <p:grpSp>
        <p:nvGrpSpPr>
          <p:cNvPr id="2" name="Group 1"/>
          <p:cNvGrpSpPr/>
          <p:nvPr/>
        </p:nvGrpSpPr>
        <p:grpSpPr>
          <a:xfrm>
            <a:off x="404118" y="2661979"/>
            <a:ext cx="1709448" cy="1847994"/>
            <a:chOff x="2058988" y="1957388"/>
            <a:chExt cx="2624280" cy="2706975"/>
          </a:xfrm>
        </p:grpSpPr>
        <p:pic>
          <p:nvPicPr>
            <p:cNvPr id="1026" name="Picture 2" descr="\\eventsql\dvd\Online_ART\DVD_ART36\Artwork_Imagery\Icons - Illustrations\_ REAL VISTA STYLE\organize flow 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95738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ventsql\dvd\Online_ART\DVD_ART36\Artwork_Imagery\Icons - Illustrations\_ REAL VISTA STYLE\desktop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220" y="3361315"/>
              <a:ext cx="1303048" cy="13030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eventsql\dvd\Online_ART\DVD_ART36\Artwork_Imagery\Icons - Illustrations\_ REAL VISTA STYLE\batch database gro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7907" y="3559889"/>
            <a:ext cx="1847088" cy="184708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001704" y="1356282"/>
            <a:ext cx="2013382" cy="2060430"/>
            <a:chOff x="5588145" y="1718252"/>
            <a:chExt cx="2013382" cy="2060430"/>
          </a:xfrm>
        </p:grpSpPr>
        <p:pic>
          <p:nvPicPr>
            <p:cNvPr id="1029" name="Picture 5" descr="\\eventsql\dvd\Online_ART\DVD_ART36\Artwork_Imagery\Icons - Illustrations\_ REAL VISTA STYLE\navigation window sc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145" y="1718252"/>
              <a:ext cx="1847088" cy="1847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ventsql\dvd\Online_ART\DVD_ART36\Artwork_Imagery\Icons - Illustrations\_ REAL VISTA STYLE\world globe ma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6622" y="2743777"/>
              <a:ext cx="1034905" cy="103490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eventsql\dvd\Online_ART\DVD_ART36\Artwork_Imagery\Icons - Illustrations\_ REAL VISTA STYLE\map geography worl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6395" y="2570072"/>
            <a:ext cx="1847088" cy="184708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endCxn id="1031" idx="1"/>
          </p:cNvCxnSpPr>
          <p:nvPr/>
        </p:nvCxnSpPr>
        <p:spPr>
          <a:xfrm flipV="1">
            <a:off x="2102846" y="3493616"/>
            <a:ext cx="943549" cy="68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3627658" y="2052694"/>
            <a:ext cx="618118" cy="307777"/>
          </a:xfrm>
          <a:prstGeom prst="rect">
            <a:avLst/>
          </a:prstGeom>
        </p:spPr>
        <p:txBody>
          <a:bodyPr wrap="none">
            <a:spAutoFit/>
          </a:bodyPr>
          <a:lstStyle/>
          <a:p>
            <a:r>
              <a:rPr lang="en-US" sz="1400" dirty="0" smtClean="0">
                <a:solidFill>
                  <a:srgbClr val="000000"/>
                </a:solidFill>
              </a:rPr>
              <a:t>Portal</a:t>
            </a:r>
            <a:endParaRPr lang="en-US" sz="1400" dirty="0">
              <a:solidFill>
                <a:srgbClr val="000000"/>
              </a:solidFill>
            </a:endParaRPr>
          </a:p>
        </p:txBody>
      </p:sp>
      <p:sp>
        <p:nvSpPr>
          <p:cNvPr id="39" name="Rectangle 38"/>
          <p:cNvSpPr/>
          <p:nvPr/>
        </p:nvSpPr>
        <p:spPr>
          <a:xfrm>
            <a:off x="8094159" y="2030454"/>
            <a:ext cx="708912" cy="523220"/>
          </a:xfrm>
          <a:prstGeom prst="rect">
            <a:avLst/>
          </a:prstGeom>
        </p:spPr>
        <p:txBody>
          <a:bodyPr wrap="none">
            <a:spAutoFit/>
          </a:bodyPr>
          <a:lstStyle/>
          <a:p>
            <a:r>
              <a:rPr lang="en-US" sz="1400" dirty="0" smtClean="0">
                <a:solidFill>
                  <a:srgbClr val="000000"/>
                </a:solidFill>
              </a:rPr>
              <a:t>Hosted</a:t>
            </a:r>
          </a:p>
          <a:p>
            <a:r>
              <a:rPr lang="en-US" sz="1400" dirty="0" smtClean="0">
                <a:solidFill>
                  <a:srgbClr val="000000"/>
                </a:solidFill>
              </a:rPr>
              <a:t>Service</a:t>
            </a:r>
            <a:endParaRPr lang="en-US" sz="1400" dirty="0">
              <a:solidFill>
                <a:srgbClr val="000000"/>
              </a:solidFill>
            </a:endParaRPr>
          </a:p>
        </p:txBody>
      </p:sp>
      <p:sp>
        <p:nvSpPr>
          <p:cNvPr id="40" name="Rectangle 39"/>
          <p:cNvSpPr/>
          <p:nvPr/>
        </p:nvSpPr>
        <p:spPr>
          <a:xfrm>
            <a:off x="8094159" y="4324804"/>
            <a:ext cx="738857" cy="307777"/>
          </a:xfrm>
          <a:prstGeom prst="rect">
            <a:avLst/>
          </a:prstGeom>
        </p:spPr>
        <p:txBody>
          <a:bodyPr wrap="none">
            <a:spAutoFit/>
          </a:bodyPr>
          <a:lstStyle/>
          <a:p>
            <a:r>
              <a:rPr lang="en-US" sz="1400" dirty="0" smtClean="0">
                <a:solidFill>
                  <a:srgbClr val="000000"/>
                </a:solidFill>
              </a:rPr>
              <a:t>Storage</a:t>
            </a:r>
            <a:endParaRPr lang="en-US" sz="1400" dirty="0">
              <a:solidFill>
                <a:srgbClr val="000000"/>
              </a:solidFill>
            </a:endParaRPr>
          </a:p>
        </p:txBody>
      </p:sp>
      <p:sp>
        <p:nvSpPr>
          <p:cNvPr id="26" name="Rectangular Callout 25"/>
          <p:cNvSpPr/>
          <p:nvPr/>
        </p:nvSpPr>
        <p:spPr bwMode="auto">
          <a:xfrm rot="10800000">
            <a:off x="991357" y="1947771"/>
            <a:ext cx="664113" cy="518724"/>
          </a:xfrm>
          <a:prstGeom prst="wedgeRectCallout">
            <a:avLst>
              <a:gd name="adj1" fmla="val 23251"/>
              <a:gd name="adj2" fmla="val -9099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000000"/>
              </a:solidFill>
            </a:endParaRPr>
          </a:p>
        </p:txBody>
      </p:sp>
      <p:sp>
        <p:nvSpPr>
          <p:cNvPr id="42" name="Rectangle 41"/>
          <p:cNvSpPr/>
          <p:nvPr/>
        </p:nvSpPr>
        <p:spPr>
          <a:xfrm>
            <a:off x="1067573" y="2053244"/>
            <a:ext cx="470000" cy="307777"/>
          </a:xfrm>
          <a:prstGeom prst="rect">
            <a:avLst/>
          </a:prstGeom>
        </p:spPr>
        <p:txBody>
          <a:bodyPr wrap="none">
            <a:spAutoFit/>
          </a:bodyPr>
          <a:lstStyle/>
          <a:p>
            <a:r>
              <a:rPr lang="en-US" sz="1400" dirty="0" smtClean="0">
                <a:solidFill>
                  <a:srgbClr val="000000"/>
                </a:solidFill>
              </a:rPr>
              <a:t>SDK</a:t>
            </a:r>
            <a:endParaRPr lang="en-US" sz="1400" dirty="0">
              <a:solidFill>
                <a:srgbClr val="000000"/>
              </a:solidFill>
            </a:endParaRPr>
          </a:p>
        </p:txBody>
      </p:sp>
      <p:cxnSp>
        <p:nvCxnSpPr>
          <p:cNvPr id="22" name="Straight Arrow Connector 21"/>
          <p:cNvCxnSpPr>
            <a:stCxn id="1031" idx="3"/>
          </p:cNvCxnSpPr>
          <p:nvPr/>
        </p:nvCxnSpPr>
        <p:spPr>
          <a:xfrm flipV="1">
            <a:off x="4893483" y="2279826"/>
            <a:ext cx="1108221" cy="121379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31" idx="3"/>
            <a:endCxn id="1028" idx="1"/>
          </p:cNvCxnSpPr>
          <p:nvPr/>
        </p:nvCxnSpPr>
        <p:spPr>
          <a:xfrm>
            <a:off x="4893483" y="3493616"/>
            <a:ext cx="1154424" cy="98981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2" name="Right Brace 11"/>
          <p:cNvSpPr/>
          <p:nvPr/>
        </p:nvSpPr>
        <p:spPr>
          <a:xfrm rot="5400000">
            <a:off x="1064097" y="4639342"/>
            <a:ext cx="366198" cy="14977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ight Brace 29"/>
          <p:cNvSpPr/>
          <p:nvPr/>
        </p:nvSpPr>
        <p:spPr>
          <a:xfrm rot="5400000">
            <a:off x="3885627" y="4468131"/>
            <a:ext cx="359279" cy="18470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ight Brace 30"/>
          <p:cNvSpPr/>
          <p:nvPr/>
        </p:nvSpPr>
        <p:spPr>
          <a:xfrm rot="5400000">
            <a:off x="6815380" y="4497949"/>
            <a:ext cx="359279" cy="17996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807081" y="5665408"/>
            <a:ext cx="892232"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Develop</a:t>
            </a:r>
          </a:p>
        </p:txBody>
      </p:sp>
      <p:sp>
        <p:nvSpPr>
          <p:cNvPr id="33" name="TextBox 32"/>
          <p:cNvSpPr txBox="1"/>
          <p:nvPr/>
        </p:nvSpPr>
        <p:spPr>
          <a:xfrm>
            <a:off x="3678682" y="5672860"/>
            <a:ext cx="767839"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Deploy</a:t>
            </a:r>
          </a:p>
        </p:txBody>
      </p:sp>
      <p:sp>
        <p:nvSpPr>
          <p:cNvPr id="34" name="TextBox 33"/>
          <p:cNvSpPr txBox="1"/>
          <p:nvPr/>
        </p:nvSpPr>
        <p:spPr>
          <a:xfrm>
            <a:off x="6784118" y="5665408"/>
            <a:ext cx="429605"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Run</a:t>
            </a:r>
          </a:p>
        </p:txBody>
      </p:sp>
    </p:spTree>
    <p:extLst>
      <p:ext uri="{BB962C8B-B14F-4D97-AF65-F5344CB8AC3E}">
        <p14:creationId xmlns:p14="http://schemas.microsoft.com/office/powerpoint/2010/main" val="24683982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6000" dirty="0" smtClean="0"/>
              <a:t>“Dallas”</a:t>
            </a:r>
            <a:endParaRPr lang="en-US" sz="6000" dirty="0"/>
          </a:p>
        </p:txBody>
      </p:sp>
      <p:sp>
        <p:nvSpPr>
          <p:cNvPr id="4" name="Title 3"/>
          <p:cNvSpPr>
            <a:spLocks noGrp="1"/>
          </p:cNvSpPr>
          <p:nvPr>
            <p:ph type="ctrTitle"/>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941796"/>
          </a:xfrm>
        </p:spPr>
        <p:txBody>
          <a:bodyPr/>
          <a:lstStyle/>
          <a:p>
            <a:r>
              <a:rPr lang="en-US" dirty="0" smtClean="0"/>
              <a:t>Planning a Night Out</a:t>
            </a:r>
            <a:br>
              <a:rPr lang="en-US" dirty="0" smtClean="0"/>
            </a:br>
            <a:r>
              <a:rPr lang="en-US" sz="2800" dirty="0" smtClean="0">
                <a:solidFill>
                  <a:schemeClr val="accent1"/>
                </a:solidFill>
              </a:rPr>
              <a:t>Scenario</a:t>
            </a:r>
            <a:endParaRPr lang="en-US" dirty="0">
              <a:solidFill>
                <a:schemeClr val="accent1"/>
              </a:solidFill>
            </a:endParaRPr>
          </a:p>
        </p:txBody>
      </p:sp>
      <p:sp>
        <p:nvSpPr>
          <p:cNvPr id="3" name="Text Placeholder 2"/>
          <p:cNvSpPr>
            <a:spLocks noGrp="1"/>
          </p:cNvSpPr>
          <p:nvPr>
            <p:ph type="body" sz="quarter" idx="10"/>
          </p:nvPr>
        </p:nvSpPr>
        <p:spPr>
          <a:xfrm>
            <a:off x="4353636" y="1447799"/>
            <a:ext cx="4409363" cy="2609945"/>
          </a:xfrm>
        </p:spPr>
        <p:txBody>
          <a:bodyPr/>
          <a:lstStyle/>
          <a:p>
            <a:pPr marL="233363" indent="-233363"/>
            <a:r>
              <a:rPr lang="en-US" dirty="0" smtClean="0"/>
              <a:t>Show times</a:t>
            </a:r>
          </a:p>
          <a:p>
            <a:pPr marL="233363" indent="-233363"/>
            <a:r>
              <a:rPr lang="en-US" dirty="0" smtClean="0"/>
              <a:t>Predicative parking</a:t>
            </a:r>
          </a:p>
          <a:p>
            <a:pPr marL="233363" indent="-233363"/>
            <a:r>
              <a:rPr lang="en-US" dirty="0" smtClean="0"/>
              <a:t>Restaurant reviews</a:t>
            </a:r>
          </a:p>
          <a:p>
            <a:pPr marL="233363" indent="-233363"/>
            <a:r>
              <a:rPr lang="en-US" dirty="0" smtClean="0"/>
              <a:t>Real-time weather</a:t>
            </a:r>
          </a:p>
          <a:p>
            <a:pPr marL="233363" indent="-233363"/>
            <a:r>
              <a:rPr lang="en-US" dirty="0" smtClean="0"/>
              <a:t>…</a:t>
            </a:r>
          </a:p>
        </p:txBody>
      </p:sp>
      <p:pic>
        <p:nvPicPr>
          <p:cNvPr id="1026" name="Picture 2"/>
          <p:cNvPicPr>
            <a:picLocks noChangeAspect="1" noChangeArrowheads="1"/>
          </p:cNvPicPr>
          <p:nvPr/>
        </p:nvPicPr>
        <p:blipFill>
          <a:blip r:embed="rId3"/>
          <a:srcRect/>
          <a:stretch>
            <a:fillRect/>
          </a:stretch>
        </p:blipFill>
        <p:spPr bwMode="auto">
          <a:xfrm>
            <a:off x="335562" y="1490799"/>
            <a:ext cx="3696655" cy="3668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941796"/>
          </a:xfrm>
        </p:spPr>
        <p:txBody>
          <a:bodyPr/>
          <a:lstStyle/>
          <a:p>
            <a:r>
              <a:rPr lang="en-US" dirty="0" smtClean="0"/>
              <a:t>Microsoft Codename “Dallas”</a:t>
            </a:r>
            <a:br>
              <a:rPr lang="en-US" dirty="0" smtClean="0"/>
            </a:br>
            <a:r>
              <a:rPr lang="en-US" sz="2800" dirty="0" smtClean="0">
                <a:solidFill>
                  <a:srgbClr val="000000"/>
                </a:solidFill>
              </a:rPr>
              <a:t>Information Service</a:t>
            </a:r>
            <a:endParaRPr lang="en-US" dirty="0">
              <a:solidFill>
                <a:srgbClr val="000000"/>
              </a:solidFill>
            </a:endParaRPr>
          </a:p>
        </p:txBody>
      </p:sp>
      <p:sp>
        <p:nvSpPr>
          <p:cNvPr id="3" name="Text Placeholder 2"/>
          <p:cNvSpPr>
            <a:spLocks noGrp="1"/>
          </p:cNvSpPr>
          <p:nvPr>
            <p:ph type="body" sz="quarter" idx="10"/>
          </p:nvPr>
        </p:nvSpPr>
        <p:spPr>
          <a:xfrm>
            <a:off x="381000" y="1447798"/>
            <a:ext cx="3601720" cy="3601721"/>
          </a:xfrm>
        </p:spPr>
        <p:txBody>
          <a:bodyPr/>
          <a:lstStyle/>
          <a:p>
            <a:pPr marL="231775" indent="-231775"/>
            <a:r>
              <a:rPr lang="en-US" sz="2400" dirty="0" smtClean="0"/>
              <a:t>Authoritative data, weather, demographics, financial, images, community reviews…</a:t>
            </a:r>
          </a:p>
          <a:p>
            <a:pPr marL="233363" indent="-233363">
              <a:buNone/>
            </a:pPr>
            <a:endParaRPr lang="en-US" sz="2400" dirty="0" smtClean="0"/>
          </a:p>
          <a:p>
            <a:pPr marL="233363" indent="-233363"/>
            <a:r>
              <a:rPr lang="en-US" sz="2400" dirty="0" smtClean="0">
                <a:solidFill>
                  <a:schemeClr val="tx1"/>
                </a:solidFill>
              </a:rPr>
              <a:t>Commercial &amp; trusted public domain</a:t>
            </a:r>
          </a:p>
          <a:p>
            <a:pPr marL="233363" indent="-233363">
              <a:buNone/>
            </a:pPr>
            <a:endParaRPr lang="en-US" sz="2400" dirty="0" smtClean="0">
              <a:solidFill>
                <a:schemeClr val="tx1"/>
              </a:solidFill>
            </a:endParaRPr>
          </a:p>
          <a:p>
            <a:pPr marL="233363" indent="-233363"/>
            <a:r>
              <a:rPr lang="en-US" sz="2400" dirty="0" smtClean="0">
                <a:solidFill>
                  <a:schemeClr val="tx1"/>
                </a:solidFill>
              </a:rPr>
              <a:t>Relational, blob, web services</a:t>
            </a:r>
          </a:p>
        </p:txBody>
      </p:sp>
      <p:pic>
        <p:nvPicPr>
          <p:cNvPr id="3074" name="Picture 2"/>
          <p:cNvPicPr>
            <a:picLocks noChangeAspect="1" noChangeArrowheads="1"/>
          </p:cNvPicPr>
          <p:nvPr/>
        </p:nvPicPr>
        <p:blipFill>
          <a:blip r:embed="rId3"/>
          <a:srcRect/>
          <a:stretch>
            <a:fillRect/>
          </a:stretch>
        </p:blipFill>
        <p:spPr bwMode="auto">
          <a:xfrm>
            <a:off x="4571999" y="1323834"/>
            <a:ext cx="4073352" cy="3090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p:cNvPicPr>
            <a:picLocks noChangeAspect="1" noChangeArrowheads="1"/>
          </p:cNvPicPr>
          <p:nvPr/>
        </p:nvPicPr>
        <p:blipFill>
          <a:blip r:embed="rId4"/>
          <a:srcRect/>
          <a:stretch>
            <a:fillRect/>
          </a:stretch>
        </p:blipFill>
        <p:spPr bwMode="auto">
          <a:xfrm>
            <a:off x="3957849" y="1620985"/>
            <a:ext cx="4831309" cy="2863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p:cNvPicPr>
            <a:picLocks noChangeAspect="1" noChangeArrowheads="1"/>
          </p:cNvPicPr>
          <p:nvPr/>
        </p:nvPicPr>
        <p:blipFill>
          <a:blip r:embed="rId5"/>
          <a:srcRect/>
          <a:stretch>
            <a:fillRect/>
          </a:stretch>
        </p:blipFill>
        <p:spPr bwMode="auto">
          <a:xfrm>
            <a:off x="4579522" y="1596787"/>
            <a:ext cx="4127749" cy="2984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par>
                                <p:cTn id="8" presetID="10" presetClass="exit" presetSubtype="0" fill="hold" nodeType="withEffect">
                                  <p:stCondLst>
                                    <p:cond delay="0"/>
                                  </p:stCondLst>
                                  <p:childTnLst>
                                    <p:animEffect transition="out" filter="fade">
                                      <p:cBhvr>
                                        <p:cTn id="9" dur="1000"/>
                                        <p:tgtEl>
                                          <p:spTgt spid="3074"/>
                                        </p:tgtEl>
                                      </p:cBhvr>
                                    </p:animEffect>
                                    <p:set>
                                      <p:cBhvr>
                                        <p:cTn id="10" dur="1" fill="hold">
                                          <p:stCondLst>
                                            <p:cond delay="999"/>
                                          </p:stCondLst>
                                        </p:cTn>
                                        <p:tgtEl>
                                          <p:spTgt spid="307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075"/>
                                        </p:tgtEl>
                                      </p:cBhvr>
                                    </p:animEffect>
                                    <p:set>
                                      <p:cBhvr>
                                        <p:cTn id="13" dur="1" fill="hold">
                                          <p:stCondLst>
                                            <p:cond delay="999"/>
                                          </p:stCondLst>
                                        </p:cTn>
                                        <p:tgtEl>
                                          <p:spTgt spid="307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23850"/>
            <a:ext cx="8382000" cy="553998"/>
          </a:xfrm>
        </p:spPr>
        <p:txBody>
          <a:bodyPr/>
          <a:lstStyle/>
          <a:p>
            <a:r>
              <a:rPr lang="en-US" dirty="0" smtClean="0"/>
              <a:t>Summary</a:t>
            </a:r>
            <a:endParaRPr lang="en-US" dirty="0"/>
          </a:p>
        </p:txBody>
      </p:sp>
      <p:sp>
        <p:nvSpPr>
          <p:cNvPr id="6" name="Text Placeholder 5"/>
          <p:cNvSpPr>
            <a:spLocks noGrp="1"/>
          </p:cNvSpPr>
          <p:nvPr>
            <p:ph type="body" sz="quarter" idx="10"/>
          </p:nvPr>
        </p:nvSpPr>
        <p:spPr>
          <a:xfrm>
            <a:off x="381000" y="1447799"/>
            <a:ext cx="8382000" cy="1526572"/>
          </a:xfrm>
        </p:spPr>
        <p:txBody>
          <a:bodyPr/>
          <a:lstStyle/>
          <a:p>
            <a:r>
              <a:rPr lang="en-US" dirty="0" smtClean="0"/>
              <a:t>Highly scalable &amp; redundant storage model</a:t>
            </a:r>
          </a:p>
          <a:p>
            <a:r>
              <a:rPr lang="en-US" dirty="0" smtClean="0"/>
              <a:t>Pay as you go!</a:t>
            </a:r>
          </a:p>
          <a:p>
            <a:r>
              <a:rPr lang="en-US" dirty="0" smtClean="0"/>
              <a:t>Same Development Tools and Experience</a:t>
            </a:r>
          </a:p>
        </p:txBody>
      </p:sp>
    </p:spTree>
    <p:extLst>
      <p:ext uri="{BB962C8B-B14F-4D97-AF65-F5344CB8AC3E}">
        <p14:creationId xmlns:p14="http://schemas.microsoft.com/office/powerpoint/2010/main" val="334092375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References</a:t>
            </a:r>
            <a:endParaRPr lang="en-IN" dirty="0"/>
          </a:p>
        </p:txBody>
      </p:sp>
      <p:sp>
        <p:nvSpPr>
          <p:cNvPr id="3" name="Text Placeholder 2"/>
          <p:cNvSpPr>
            <a:spLocks noGrp="1"/>
          </p:cNvSpPr>
          <p:nvPr>
            <p:ph type="body" sz="quarter" idx="10"/>
          </p:nvPr>
        </p:nvSpPr>
        <p:spPr>
          <a:xfrm>
            <a:off x="381000" y="1447799"/>
            <a:ext cx="8382000" cy="2068259"/>
          </a:xfrm>
        </p:spPr>
        <p:txBody>
          <a:bodyPr/>
          <a:lstStyle/>
          <a:p>
            <a:r>
              <a:rPr lang="en-US" dirty="0" smtClean="0"/>
              <a:t>Windows Azure Platform Training Kit</a:t>
            </a:r>
          </a:p>
          <a:p>
            <a:r>
              <a:rPr lang="en-US" dirty="0" smtClean="0"/>
              <a:t>Windows Azure Samples</a:t>
            </a:r>
          </a:p>
          <a:p>
            <a:pPr marL="0" indent="0">
              <a:buNone/>
            </a:pPr>
            <a:r>
              <a:rPr lang="en-IN" u="sng" dirty="0" smtClean="0"/>
              <a:t>code.msdn.microsoft.com/</a:t>
            </a:r>
            <a:r>
              <a:rPr lang="en-IN" u="sng" dirty="0" err="1" smtClean="0"/>
              <a:t>windowsazuresamples</a:t>
            </a:r>
            <a:endParaRPr lang="en-IN" u="sng" dirty="0"/>
          </a:p>
          <a:p>
            <a:pPr marL="0" indent="0">
              <a:buNone/>
            </a:pPr>
            <a:endParaRPr lang="en-IN" dirty="0"/>
          </a:p>
        </p:txBody>
      </p:sp>
    </p:spTree>
    <p:extLst>
      <p:ext uri="{BB962C8B-B14F-4D97-AF65-F5344CB8AC3E}">
        <p14:creationId xmlns:p14="http://schemas.microsoft.com/office/powerpoint/2010/main" val="28922178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DVD_ART36\Artwork_Imagery\Shapes\Clear glass shapes\large horizontal glass rectangle square.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40606" y="1254070"/>
            <a:ext cx="7047108" cy="48944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Storage</a:t>
            </a:r>
            <a:endParaRPr lang="en-US" dirty="0"/>
          </a:p>
        </p:txBody>
      </p:sp>
      <p:sp>
        <p:nvSpPr>
          <p:cNvPr id="20" name="TextBox 19"/>
          <p:cNvSpPr txBox="1"/>
          <p:nvPr/>
        </p:nvSpPr>
        <p:spPr>
          <a:xfrm>
            <a:off x="1324301" y="1457297"/>
            <a:ext cx="1797272"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Storage</a:t>
            </a:r>
          </a:p>
        </p:txBody>
      </p:sp>
      <p:pic>
        <p:nvPicPr>
          <p:cNvPr id="21" name="Picture 3" descr="D:\DVD_ART36\Artwork_Imagery\Shapes\Clear glass shapes\large horizontal glass rectangle square.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497" y="2769385"/>
            <a:ext cx="2002227" cy="186164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286001" y="4100633"/>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Account</a:t>
            </a:r>
          </a:p>
        </p:txBody>
      </p:sp>
      <p:pic>
        <p:nvPicPr>
          <p:cNvPr id="23" name="Picture 3" descr="D:\DVD_ART36\Artwork_Imagery\Shapes\Clear glass shapes\large horizontal glass rectangle square.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4297" y="1547368"/>
            <a:ext cx="2638103" cy="12746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726627" y="2019046"/>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Queue</a:t>
            </a:r>
          </a:p>
        </p:txBody>
      </p:sp>
      <p:pic>
        <p:nvPicPr>
          <p:cNvPr id="25" name="Picture 3" descr="D:\DVD_ART36\Artwork_Imagery\Shapes\Clear glass shapes\large horizontal glass rectangle square.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0063" y="3072143"/>
            <a:ext cx="2638103" cy="12746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742393" y="3543821"/>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Blob</a:t>
            </a:r>
          </a:p>
        </p:txBody>
      </p:sp>
      <p:pic>
        <p:nvPicPr>
          <p:cNvPr id="27" name="Picture 3" descr="D:\DVD_ART36\Artwork_Imagery\Shapes\Clear glass shapes\large horizontal glass rectangle square.png"/>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4803" y="4600712"/>
            <a:ext cx="2638103" cy="127465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737133" y="5072390"/>
            <a:ext cx="1119358"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Tables</a:t>
            </a:r>
          </a:p>
        </p:txBody>
      </p:sp>
      <p:cxnSp>
        <p:nvCxnSpPr>
          <p:cNvPr id="29" name="Straight Connector 28"/>
          <p:cNvCxnSpPr>
            <a:stCxn id="21" idx="3"/>
            <a:endCxn id="23" idx="1"/>
          </p:cNvCxnSpPr>
          <p:nvPr/>
        </p:nvCxnSpPr>
        <p:spPr>
          <a:xfrm flipV="1">
            <a:off x="3783724" y="2184697"/>
            <a:ext cx="1350573" cy="1515511"/>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Straight Connector 29"/>
          <p:cNvCxnSpPr>
            <a:endCxn id="25" idx="1"/>
          </p:cNvCxnSpPr>
          <p:nvPr/>
        </p:nvCxnSpPr>
        <p:spPr>
          <a:xfrm>
            <a:off x="3783724" y="3700208"/>
            <a:ext cx="1366339" cy="9264"/>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21" idx="3"/>
            <a:endCxn id="27" idx="1"/>
          </p:cNvCxnSpPr>
          <p:nvPr/>
        </p:nvCxnSpPr>
        <p:spPr>
          <a:xfrm>
            <a:off x="3783724" y="3700208"/>
            <a:ext cx="1361079" cy="1537833"/>
          </a:xfrm>
          <a:prstGeom prst="line">
            <a:avLst/>
          </a:prstGeom>
        </p:spPr>
        <p:style>
          <a:lnRef idx="2">
            <a:schemeClr val="accent3"/>
          </a:lnRef>
          <a:fillRef idx="0">
            <a:schemeClr val="accent3"/>
          </a:fillRef>
          <a:effectRef idx="1">
            <a:schemeClr val="accent3"/>
          </a:effectRef>
          <a:fontRef idx="minor">
            <a:schemeClr val="tx1"/>
          </a:fontRef>
        </p:style>
      </p:cxnSp>
      <p:pic>
        <p:nvPicPr>
          <p:cNvPr id="3074" name="Picture 2" descr="D:\DVD_ART36\Artwork_Imagery\Icons - Illustrations\_ REAL VISTA STYLE\chroma key client cut out sha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3273" y="3015074"/>
            <a:ext cx="1057494" cy="10574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VD_ART36\Artwork_Imagery\Icons - Illustrations\_ REAL VISTA STYLE\mail envelop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8030" y="1641963"/>
            <a:ext cx="1060938" cy="10609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VD_ART36\Artwork_Imagery\Icons - Illustrations\_ VISTA STYLE\gallery photos.png"/>
          <p:cNvPicPr>
            <a:picLocks noChangeAspect="1" noChangeArrowheads="1"/>
          </p:cNvPicPr>
          <p:nvPr/>
        </p:nvPicPr>
        <p:blipFill>
          <a:blip r:embed="rId9">
            <a:extLst>
              <a:ext uri="{BEBA8EAE-BF5A-486C-A8C5-ECC9F3942E4B}">
                <a14:imgProps xmlns:a14="http://schemas.microsoft.com/office/drawing/2010/main">
                  <a14:imgLayer r:embed="rId10">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5421751" y="3181783"/>
            <a:ext cx="1060704" cy="106070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DVD_ART36\Artwork_Imagery\Icons - Illustrations\_ WINDOWS SERVER ICONS\Data\Table with Data Blue spreadsheet documen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5528" y="4827039"/>
            <a:ext cx="994424" cy="82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760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Storage Abstractions</a:t>
            </a:r>
            <a:endParaRPr lang="en-US" dirty="0"/>
          </a:p>
        </p:txBody>
      </p:sp>
      <p:sp>
        <p:nvSpPr>
          <p:cNvPr id="3" name="Content Placeholder 2"/>
          <p:cNvSpPr>
            <a:spLocks noGrp="1"/>
          </p:cNvSpPr>
          <p:nvPr>
            <p:ph idx="1"/>
          </p:nvPr>
        </p:nvSpPr>
        <p:spPr>
          <a:xfrm>
            <a:off x="457200" y="1371600"/>
            <a:ext cx="8229600" cy="4800600"/>
          </a:xfrm>
        </p:spPr>
        <p:txBody>
          <a:bodyPr>
            <a:normAutofit/>
          </a:bodyPr>
          <a:lstStyle/>
          <a:p>
            <a:pPr lvl="0"/>
            <a:r>
              <a:rPr lang="en-US" sz="2800" dirty="0">
                <a:solidFill>
                  <a:srgbClr val="FFC000"/>
                </a:solidFill>
              </a:rPr>
              <a:t>Tables</a:t>
            </a:r>
            <a:r>
              <a:rPr lang="en-US" sz="2800" dirty="0">
                <a:solidFill>
                  <a:srgbClr val="C00000"/>
                </a:solidFill>
              </a:rPr>
              <a:t> </a:t>
            </a:r>
            <a:r>
              <a:rPr lang="en-US" sz="2800" dirty="0"/>
              <a:t>– </a:t>
            </a:r>
            <a:r>
              <a:rPr lang="en-US" sz="2800" b="1" i="1" dirty="0">
                <a:solidFill>
                  <a:srgbClr val="FFFF00"/>
                </a:solidFill>
                <a:effectLst>
                  <a:outerShdw blurRad="38100" dist="38100" dir="2700000" algn="tl">
                    <a:srgbClr val="000000">
                      <a:alpha val="43137"/>
                    </a:srgbClr>
                  </a:outerShdw>
                </a:effectLst>
              </a:rPr>
              <a:t>Provide structured storage.  A Table is a set of entities, which contain a set of properties</a:t>
            </a:r>
          </a:p>
          <a:p>
            <a:pPr lvl="2"/>
            <a:endParaRPr lang="en-US" sz="2000" dirty="0"/>
          </a:p>
          <a:p>
            <a:pPr lvl="0"/>
            <a:r>
              <a:rPr lang="en-US" sz="2800" dirty="0">
                <a:solidFill>
                  <a:srgbClr val="FFC000"/>
                </a:solidFill>
              </a:rPr>
              <a:t>Queues</a:t>
            </a:r>
            <a:r>
              <a:rPr lang="en-US" sz="2800" dirty="0">
                <a:solidFill>
                  <a:srgbClr val="C00000"/>
                </a:solidFill>
              </a:rPr>
              <a:t> </a:t>
            </a:r>
            <a:r>
              <a:rPr lang="en-US" sz="2800" dirty="0"/>
              <a:t>– Provide reliable storage and delivery of messages for an application</a:t>
            </a:r>
          </a:p>
          <a:p>
            <a:pPr lvl="0"/>
            <a:endParaRPr lang="en-US" sz="2800" dirty="0" smtClean="0">
              <a:solidFill>
                <a:srgbClr val="FFC000"/>
              </a:solidFill>
            </a:endParaRPr>
          </a:p>
          <a:p>
            <a:pPr lvl="0"/>
            <a:r>
              <a:rPr lang="en-US" sz="2800" dirty="0" smtClean="0">
                <a:solidFill>
                  <a:srgbClr val="FFC000"/>
                </a:solidFill>
              </a:rPr>
              <a:t>Blobs</a:t>
            </a:r>
            <a:r>
              <a:rPr lang="en-US" sz="2800" dirty="0" smtClean="0"/>
              <a:t> – Provide a simple interface for storing named files along with metadata for the file</a:t>
            </a:r>
          </a:p>
          <a:p>
            <a:pPr lvl="2"/>
            <a:endParaRPr lang="en-US" sz="2000" dirty="0" smtClean="0"/>
          </a:p>
          <a:p>
            <a:r>
              <a:rPr lang="en-US" sz="2800" dirty="0" smtClean="0">
                <a:solidFill>
                  <a:srgbClr val="FFC000"/>
                </a:solidFill>
              </a:rPr>
              <a:t>Drives</a:t>
            </a:r>
            <a:r>
              <a:rPr lang="en-US" sz="2800" dirty="0" smtClean="0"/>
              <a:t> – Provides durable NTFS volumes for Windows Azure applications to use </a:t>
            </a:r>
            <a:r>
              <a:rPr lang="en-US" sz="2800" dirty="0" smtClean="0">
                <a:solidFill>
                  <a:srgbClr val="FFFF00"/>
                </a:solidFill>
              </a:rPr>
              <a:t>(new)</a:t>
            </a:r>
          </a:p>
          <a:p>
            <a:pPr lvl="2">
              <a:buNone/>
            </a:pPr>
            <a:endParaRPr lang="en-US" sz="2000" dirty="0" smtClean="0"/>
          </a:p>
          <a:p>
            <a:pPr lvl="1"/>
            <a:endParaRPr lang="en-US" sz="2400" dirty="0" smtClean="0"/>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5</a:t>
            </a:fld>
            <a:endParaRPr lang="en-US" dirty="0"/>
          </a:p>
        </p:txBody>
      </p:sp>
    </p:spTree>
    <p:extLst>
      <p:ext uri="{BB962C8B-B14F-4D97-AF65-F5344CB8AC3E}">
        <p14:creationId xmlns:p14="http://schemas.microsoft.com/office/powerpoint/2010/main" val="38442568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Azure Storage Account</a:t>
            </a:r>
            <a:endParaRPr lang="en-US" dirty="0"/>
          </a:p>
        </p:txBody>
      </p:sp>
      <p:sp>
        <p:nvSpPr>
          <p:cNvPr id="3" name="Content Placeholder 2"/>
          <p:cNvSpPr>
            <a:spLocks noGrp="1"/>
          </p:cNvSpPr>
          <p:nvPr>
            <p:ph idx="1"/>
          </p:nvPr>
        </p:nvSpPr>
        <p:spPr>
          <a:xfrm>
            <a:off x="381000" y="1371600"/>
            <a:ext cx="8534400" cy="5037992"/>
          </a:xfrm>
        </p:spPr>
        <p:txBody>
          <a:bodyPr>
            <a:normAutofit lnSpcReduction="10000"/>
          </a:bodyPr>
          <a:lstStyle/>
          <a:p>
            <a:r>
              <a:rPr lang="en-US" dirty="0" smtClean="0"/>
              <a:t>User creates a globally unique storage account name</a:t>
            </a:r>
          </a:p>
          <a:p>
            <a:pPr lvl="1"/>
            <a:r>
              <a:rPr lang="en-US" dirty="0" smtClean="0"/>
              <a:t>Can choose geo-location to host storage account</a:t>
            </a:r>
          </a:p>
          <a:p>
            <a:pPr lvl="2"/>
            <a:r>
              <a:rPr lang="en-US" dirty="0" smtClean="0"/>
              <a:t>“US Anywhere”, “US North Central”, “US South Central”, </a:t>
            </a:r>
            <a:r>
              <a:rPr lang="en-US" dirty="0" smtClean="0">
                <a:solidFill>
                  <a:srgbClr val="FFFF00"/>
                </a:solidFill>
              </a:rPr>
              <a:t>East Asia, South East Asia </a:t>
            </a:r>
            <a:r>
              <a:rPr lang="en-US" dirty="0" smtClean="0">
                <a:solidFill>
                  <a:srgbClr val="FFFF00"/>
                </a:solidFill>
              </a:rPr>
              <a:t> </a:t>
            </a:r>
            <a:r>
              <a:rPr lang="en-US" dirty="0" smtClean="0"/>
              <a:t>and more …</a:t>
            </a:r>
          </a:p>
          <a:p>
            <a:pPr lvl="1"/>
            <a:r>
              <a:rPr lang="en-US" dirty="0" smtClean="0"/>
              <a:t>Can co-locate storage account with compute account</a:t>
            </a:r>
          </a:p>
          <a:p>
            <a:pPr lvl="1"/>
            <a:r>
              <a:rPr lang="en-US" dirty="0" smtClean="0"/>
              <a:t>Receive a 256 bit secret key when creating account</a:t>
            </a:r>
          </a:p>
          <a:p>
            <a:r>
              <a:rPr lang="en-US" dirty="0" smtClean="0"/>
              <a:t>Storage Account Capacity at </a:t>
            </a:r>
            <a:br>
              <a:rPr lang="en-US" dirty="0" smtClean="0"/>
            </a:br>
            <a:r>
              <a:rPr lang="en-US" dirty="0" smtClean="0"/>
              <a:t>Commercial Availability</a:t>
            </a:r>
          </a:p>
          <a:p>
            <a:pPr lvl="1"/>
            <a:r>
              <a:rPr lang="en-US" sz="2400" dirty="0" smtClean="0"/>
              <a:t>Each storage account can store up to 100 TB </a:t>
            </a:r>
          </a:p>
          <a:p>
            <a:pPr lvl="1"/>
            <a:r>
              <a:rPr lang="en-US" sz="2400" dirty="0" smtClean="0"/>
              <a:t>Default limit of 5 storage accounts per subscription </a:t>
            </a:r>
          </a:p>
          <a:p>
            <a:r>
              <a:rPr lang="en-US" dirty="0" smtClean="0">
                <a:solidFill>
                  <a:srgbClr val="FFFF00"/>
                </a:solidFill>
              </a:rPr>
              <a:t>Demo</a:t>
            </a:r>
          </a:p>
          <a:p>
            <a:pPr lvl="1">
              <a:buNone/>
            </a:pPr>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114930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linds(horizontal)">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lstStyle/>
          <a:p>
            <a:r>
              <a:rPr lang="en-US" sz="6000" dirty="0" smtClean="0"/>
              <a:t>Tables</a:t>
            </a:r>
            <a:endParaRPr lang="en-US" sz="6000" dirty="0"/>
          </a:p>
        </p:txBody>
      </p:sp>
    </p:spTree>
    <p:extLst>
      <p:ext uri="{BB962C8B-B14F-4D97-AF65-F5344CB8AC3E}">
        <p14:creationId xmlns:p14="http://schemas.microsoft.com/office/powerpoint/2010/main" val="30674503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Tables</a:t>
            </a:r>
            <a:endParaRPr lang="en-US" dirty="0"/>
          </a:p>
        </p:txBody>
      </p:sp>
      <p:sp>
        <p:nvSpPr>
          <p:cNvPr id="3" name="Content Placeholder 2"/>
          <p:cNvSpPr>
            <a:spLocks noGrp="1"/>
          </p:cNvSpPr>
          <p:nvPr>
            <p:ph idx="1"/>
          </p:nvPr>
        </p:nvSpPr>
        <p:spPr>
          <a:xfrm>
            <a:off x="730044" y="1073932"/>
            <a:ext cx="7681532" cy="4438138"/>
          </a:xfrm>
        </p:spPr>
        <p:txBody>
          <a:bodyPr/>
          <a:lstStyle/>
          <a:p>
            <a:r>
              <a:rPr lang="en-US" dirty="0" smtClean="0"/>
              <a:t>Provides Structured Storage</a:t>
            </a:r>
          </a:p>
          <a:p>
            <a:pPr lvl="1"/>
            <a:r>
              <a:rPr lang="en-US" dirty="0" smtClean="0"/>
              <a:t>Massively Scalable Tables</a:t>
            </a:r>
          </a:p>
          <a:p>
            <a:pPr lvl="2"/>
            <a:r>
              <a:rPr lang="en-US" dirty="0" smtClean="0"/>
              <a:t>Billions of entities (rows) and TBs of data</a:t>
            </a:r>
          </a:p>
          <a:p>
            <a:pPr lvl="2"/>
            <a:r>
              <a:rPr lang="en-US" dirty="0" smtClean="0"/>
              <a:t>Can use thousands of servers as traffic grows</a:t>
            </a:r>
          </a:p>
          <a:p>
            <a:pPr lvl="1"/>
            <a:r>
              <a:rPr lang="en-US" dirty="0" smtClean="0"/>
              <a:t>Highly Available &amp; Durable</a:t>
            </a:r>
          </a:p>
          <a:p>
            <a:pPr lvl="2"/>
            <a:r>
              <a:rPr lang="en-US" dirty="0" smtClean="0"/>
              <a:t>Data is replicated several times</a:t>
            </a:r>
          </a:p>
          <a:p>
            <a:r>
              <a:rPr lang="en-US" dirty="0" smtClean="0"/>
              <a:t>Familiar and Easy to use API</a:t>
            </a:r>
          </a:p>
          <a:p>
            <a:pPr lvl="1"/>
            <a:r>
              <a:rPr lang="en-US" dirty="0" smtClean="0"/>
              <a:t>ADO.NET Data Services – .NET 3.5 SP1</a:t>
            </a:r>
          </a:p>
          <a:p>
            <a:pPr lvl="2"/>
            <a:r>
              <a:rPr lang="en-US" dirty="0" smtClean="0"/>
              <a:t>.NET classes and LINQ</a:t>
            </a:r>
          </a:p>
          <a:p>
            <a:pPr lvl="2"/>
            <a:r>
              <a:rPr lang="en-US" dirty="0" smtClean="0"/>
              <a:t>REST – with any platform or language</a:t>
            </a:r>
          </a:p>
        </p:txBody>
      </p:sp>
      <p:sp>
        <p:nvSpPr>
          <p:cNvPr id="6"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8</a:t>
            </a:fld>
            <a:endParaRPr lang="en-US" dirty="0"/>
          </a:p>
        </p:txBody>
      </p:sp>
    </p:spTree>
    <p:extLst>
      <p:ext uri="{BB962C8B-B14F-4D97-AF65-F5344CB8AC3E}">
        <p14:creationId xmlns:p14="http://schemas.microsoft.com/office/powerpoint/2010/main" val="360074145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Storage Concepts</a:t>
            </a:r>
            <a:br>
              <a:rPr lang="en-US" dirty="0" smtClean="0"/>
            </a:br>
            <a:endParaRPr lang="en-US" dirty="0"/>
          </a:p>
        </p:txBody>
      </p:sp>
      <p:grpSp>
        <p:nvGrpSpPr>
          <p:cNvPr id="3" name="Group 4"/>
          <p:cNvGrpSpPr/>
          <p:nvPr/>
        </p:nvGrpSpPr>
        <p:grpSpPr>
          <a:xfrm>
            <a:off x="609600" y="1066800"/>
            <a:ext cx="6854825" cy="4876800"/>
            <a:chOff x="1681162" y="990600"/>
            <a:chExt cx="5781675" cy="4876800"/>
          </a:xfrm>
          <a:gradFill>
            <a:gsLst>
              <a:gs pos="0">
                <a:schemeClr val="accent5">
                  <a:shade val="58000"/>
                  <a:satMod val="150000"/>
                </a:schemeClr>
              </a:gs>
              <a:gs pos="72000">
                <a:schemeClr val="accent5">
                  <a:tint val="90000"/>
                  <a:satMod val="135000"/>
                </a:schemeClr>
              </a:gs>
              <a:gs pos="100000">
                <a:schemeClr val="accent5">
                  <a:tint val="80000"/>
                  <a:satMod val="155000"/>
                </a:schemeClr>
              </a:gs>
            </a:gsLst>
            <a:lin ang="16200000" scaled="0"/>
          </a:gradFill>
        </p:grpSpPr>
        <p:sp>
          <p:nvSpPr>
            <p:cNvPr id="6" name="Rounded Rectangle 5"/>
            <p:cNvSpPr/>
            <p:nvPr/>
          </p:nvSpPr>
          <p:spPr>
            <a:xfrm>
              <a:off x="5728335"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600" b="1" dirty="0" smtClean="0">
                  <a:solidFill>
                    <a:srgbClr val="000000"/>
                  </a:solidFill>
                </a:rPr>
                <a:t>Entities</a:t>
              </a:r>
              <a:endParaRPr lang="en-US" sz="2600" b="1" dirty="0">
                <a:solidFill>
                  <a:srgbClr val="000000"/>
                </a:solidFill>
              </a:endParaRPr>
            </a:p>
          </p:txBody>
        </p:sp>
        <p:sp>
          <p:nvSpPr>
            <p:cNvPr id="8" name="Rounded Rectangle 7"/>
            <p:cNvSpPr/>
            <p:nvPr/>
          </p:nvSpPr>
          <p:spPr>
            <a:xfrm>
              <a:off x="3704748"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600" b="1" dirty="0" smtClean="0">
                  <a:solidFill>
                    <a:srgbClr val="000000"/>
                  </a:solidFill>
                </a:rPr>
                <a:t>Tables</a:t>
              </a:r>
              <a:endParaRPr lang="en-US" sz="2600" b="1" dirty="0">
                <a:solidFill>
                  <a:srgbClr val="000000"/>
                </a:solidFill>
              </a:endParaRPr>
            </a:p>
          </p:txBody>
        </p:sp>
        <p:sp>
          <p:nvSpPr>
            <p:cNvPr id="10" name="Rounded Rectangle 9"/>
            <p:cNvSpPr/>
            <p:nvPr/>
          </p:nvSpPr>
          <p:spPr>
            <a:xfrm>
              <a:off x="1681162" y="990600"/>
              <a:ext cx="1734502" cy="4876800"/>
            </a:xfrm>
            <a:prstGeom prst="roundRect">
              <a:avLst>
                <a:gd name="adj" fmla="val 10000"/>
              </a:avLst>
            </a:prstGeom>
            <a:gr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sz="2600" b="1" dirty="0" smtClean="0">
                  <a:solidFill>
                    <a:srgbClr val="000000"/>
                  </a:solidFill>
                </a:rPr>
                <a:t>Accounts</a:t>
              </a:r>
              <a:endParaRPr lang="en-US" sz="2600" b="1" dirty="0">
                <a:solidFill>
                  <a:srgbClr val="000000"/>
                </a:solidFill>
              </a:endParaRPr>
            </a:p>
          </p:txBody>
        </p:sp>
        <p:sp>
          <p:nvSpPr>
            <p:cNvPr id="14" name="Straight Connector 11"/>
            <p:cNvSpPr/>
            <p:nvPr/>
          </p:nvSpPr>
          <p:spPr>
            <a:xfrm rot="18289469">
              <a:off x="3053987" y="3154452"/>
              <a:ext cx="1012438" cy="26674"/>
            </a:xfrm>
            <a:custGeom>
              <a:avLst/>
              <a:gdLst/>
              <a:ahLst/>
              <a:cxnLst/>
              <a:rect l="0" t="0" r="0" b="0"/>
              <a:pathLst>
                <a:path>
                  <a:moveTo>
                    <a:pt x="0" y="13337"/>
                  </a:moveTo>
                  <a:lnTo>
                    <a:pt x="1012438"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5"/>
            <p:cNvSpPr/>
            <p:nvPr/>
          </p:nvSpPr>
          <p:spPr>
            <a:xfrm rot="19457599">
              <a:off x="5271363" y="2472688"/>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traight Connector 19"/>
            <p:cNvSpPr/>
            <p:nvPr/>
          </p:nvSpPr>
          <p:spPr>
            <a:xfrm rot="2142401">
              <a:off x="5271363" y="2869196"/>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23"/>
            <p:cNvSpPr/>
            <p:nvPr/>
          </p:nvSpPr>
          <p:spPr>
            <a:xfrm rot="3310531">
              <a:off x="3053987" y="3985568"/>
              <a:ext cx="1012438" cy="26674"/>
            </a:xfrm>
            <a:custGeom>
              <a:avLst/>
              <a:gdLst/>
              <a:ahLst/>
              <a:cxnLst/>
              <a:rect l="0" t="0" r="0" b="0"/>
              <a:pathLst>
                <a:path>
                  <a:moveTo>
                    <a:pt x="0" y="13337"/>
                  </a:moveTo>
                  <a:lnTo>
                    <a:pt x="1012438"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traight Connector 27"/>
            <p:cNvSpPr/>
            <p:nvPr/>
          </p:nvSpPr>
          <p:spPr>
            <a:xfrm rot="19457599">
              <a:off x="5271363" y="4206238"/>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traight Connector 28"/>
            <p:cNvSpPr/>
            <p:nvPr/>
          </p:nvSpPr>
          <p:spPr>
            <a:xfrm rot="19457599">
              <a:off x="5565992" y="4668520"/>
              <a:ext cx="35600" cy="35600"/>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34" name="Straight Connector 31"/>
            <p:cNvSpPr/>
            <p:nvPr/>
          </p:nvSpPr>
          <p:spPr>
            <a:xfrm rot="2142401">
              <a:off x="5271363" y="4621796"/>
              <a:ext cx="712015" cy="26674"/>
            </a:xfrm>
            <a:custGeom>
              <a:avLst/>
              <a:gdLst/>
              <a:ahLst/>
              <a:cxnLst/>
              <a:rect l="0" t="0" r="0" b="0"/>
              <a:pathLst>
                <a:path>
                  <a:moveTo>
                    <a:pt x="0" y="13337"/>
                  </a:moveTo>
                  <a:lnTo>
                    <a:pt x="712015" y="13337"/>
                  </a:lnTo>
                </a:path>
              </a:pathLst>
            </a:custGeom>
            <a:grp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
        <p:nvSpPr>
          <p:cNvPr id="38" name="Rounded Rectangle 37"/>
          <p:cNvSpPr/>
          <p:nvPr/>
        </p:nvSpPr>
        <p:spPr bwMode="auto">
          <a:xfrm>
            <a:off x="685800" y="32766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gradFill>
                  <a:gsLst>
                    <a:gs pos="0">
                      <a:srgbClr val="FFFFFF"/>
                    </a:gs>
                    <a:gs pos="100000">
                      <a:srgbClr val="FFFFFF"/>
                    </a:gs>
                  </a:gsLst>
                  <a:lin ang="5400000" scaled="0"/>
                </a:gradFill>
              </a:rPr>
              <a:t>moviesonline</a:t>
            </a:r>
            <a:endParaRPr lang="en-US" sz="2000" dirty="0" smtClean="0">
              <a:gradFill>
                <a:gsLst>
                  <a:gs pos="0">
                    <a:srgbClr val="FFFFFF"/>
                  </a:gs>
                  <a:gs pos="100000">
                    <a:srgbClr val="FFFFFF"/>
                  </a:gs>
                </a:gsLst>
                <a:lin ang="5400000" scaled="0"/>
              </a:gradFill>
            </a:endParaRPr>
          </a:p>
        </p:txBody>
      </p:sp>
      <p:sp>
        <p:nvSpPr>
          <p:cNvPr id="43" name="Rounded Rectangle 42"/>
          <p:cNvSpPr/>
          <p:nvPr/>
        </p:nvSpPr>
        <p:spPr bwMode="auto">
          <a:xfrm>
            <a:off x="3124200" y="2362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rPr>
              <a:t>Users</a:t>
            </a:r>
          </a:p>
        </p:txBody>
      </p:sp>
      <p:sp>
        <p:nvSpPr>
          <p:cNvPr id="44" name="Rounded Rectangle 43"/>
          <p:cNvSpPr/>
          <p:nvPr/>
        </p:nvSpPr>
        <p:spPr bwMode="auto">
          <a:xfrm>
            <a:off x="3124200" y="41148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rPr>
              <a:t>Movies</a:t>
            </a:r>
          </a:p>
        </p:txBody>
      </p:sp>
      <p:sp>
        <p:nvSpPr>
          <p:cNvPr id="46" name="Rounded Rectangle 45"/>
          <p:cNvSpPr/>
          <p:nvPr/>
        </p:nvSpPr>
        <p:spPr bwMode="auto">
          <a:xfrm>
            <a:off x="5486400" y="19050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Email  =…</a:t>
            </a:r>
          </a:p>
          <a:p>
            <a:pPr defTabSz="914099"/>
            <a:r>
              <a:rPr lang="en-US" sz="2000" dirty="0" smtClean="0">
                <a:gradFill>
                  <a:gsLst>
                    <a:gs pos="0">
                      <a:srgbClr val="FFFFFF"/>
                    </a:gs>
                    <a:gs pos="100000">
                      <a:srgbClr val="FFFFFF"/>
                    </a:gs>
                  </a:gsLst>
                  <a:lin ang="5400000" scaled="0"/>
                </a:gradFill>
              </a:rPr>
              <a:t>Name = …</a:t>
            </a:r>
          </a:p>
        </p:txBody>
      </p:sp>
      <p:sp>
        <p:nvSpPr>
          <p:cNvPr id="50" name="Rounded Rectangle 49"/>
          <p:cNvSpPr/>
          <p:nvPr/>
        </p:nvSpPr>
        <p:spPr bwMode="auto">
          <a:xfrm>
            <a:off x="5486400" y="2743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Email  =…</a:t>
            </a:r>
          </a:p>
          <a:p>
            <a:pPr defTabSz="914099"/>
            <a:r>
              <a:rPr lang="en-US" sz="2000" dirty="0" smtClean="0">
                <a:gradFill>
                  <a:gsLst>
                    <a:gs pos="0">
                      <a:srgbClr val="FFFFFF"/>
                    </a:gs>
                    <a:gs pos="100000">
                      <a:srgbClr val="FFFFFF"/>
                    </a:gs>
                  </a:gsLst>
                  <a:lin ang="5400000" scaled="0"/>
                </a:gradFill>
              </a:rPr>
              <a:t>Name = …</a:t>
            </a:r>
          </a:p>
        </p:txBody>
      </p:sp>
      <p:sp>
        <p:nvSpPr>
          <p:cNvPr id="51" name="Rounded Rectangle 50"/>
          <p:cNvSpPr/>
          <p:nvPr/>
        </p:nvSpPr>
        <p:spPr bwMode="auto">
          <a:xfrm>
            <a:off x="5486400" y="38100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Genre =…</a:t>
            </a:r>
          </a:p>
          <a:p>
            <a:pPr defTabSz="914099"/>
            <a:r>
              <a:rPr lang="en-US" sz="2000" dirty="0" smtClean="0">
                <a:gradFill>
                  <a:gsLst>
                    <a:gs pos="0">
                      <a:srgbClr val="FFFFFF"/>
                    </a:gs>
                    <a:gs pos="100000">
                      <a:srgbClr val="FFFFFF"/>
                    </a:gs>
                  </a:gsLst>
                  <a:lin ang="5400000" scaled="0"/>
                </a:gradFill>
              </a:rPr>
              <a:t>Title    = …</a:t>
            </a:r>
          </a:p>
        </p:txBody>
      </p:sp>
      <p:sp>
        <p:nvSpPr>
          <p:cNvPr id="53" name="Rounded Rectangle 52"/>
          <p:cNvSpPr/>
          <p:nvPr/>
        </p:nvSpPr>
        <p:spPr bwMode="auto">
          <a:xfrm>
            <a:off x="5486400" y="4648200"/>
            <a:ext cx="1905000" cy="685800"/>
          </a:xfrm>
          <a:prstGeom prst="roundRect">
            <a:avLst>
              <a:gd name="adj" fmla="val 9033"/>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gradFill>
                  <a:gsLst>
                    <a:gs pos="0">
                      <a:srgbClr val="FFFFFF"/>
                    </a:gs>
                    <a:gs pos="100000">
                      <a:srgbClr val="FFFFFF"/>
                    </a:gs>
                  </a:gsLst>
                  <a:lin ang="5400000" scaled="0"/>
                </a:gradFill>
              </a:rPr>
              <a:t>Genre =…</a:t>
            </a:r>
          </a:p>
          <a:p>
            <a:pPr defTabSz="914099"/>
            <a:r>
              <a:rPr lang="en-US" sz="2000" dirty="0" smtClean="0">
                <a:gradFill>
                  <a:gsLst>
                    <a:gs pos="0">
                      <a:srgbClr val="FFFFFF"/>
                    </a:gs>
                    <a:gs pos="100000">
                      <a:srgbClr val="FFFFFF"/>
                    </a:gs>
                  </a:gsLst>
                  <a:lin ang="5400000" scaled="0"/>
                </a:gradFill>
              </a:rPr>
              <a:t>Title    = …</a:t>
            </a:r>
          </a:p>
        </p:txBody>
      </p:sp>
      <p:sp>
        <p:nvSpPr>
          <p:cNvPr id="24" name="Slide Number Placeholder 4"/>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AF63C-4989-4D75-B244-0947C2F31454}" type="slidenum">
              <a:rPr lang="en-US" smtClean="0"/>
              <a:pPr/>
              <a:t>9</a:t>
            </a:fld>
            <a:endParaRPr lang="en-US" dirty="0"/>
          </a:p>
        </p:txBody>
      </p:sp>
    </p:spTree>
    <p:extLst>
      <p:ext uri="{BB962C8B-B14F-4D97-AF65-F5344CB8AC3E}">
        <p14:creationId xmlns:p14="http://schemas.microsoft.com/office/powerpoint/2010/main" val="393696198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3|6.9|7.6|35.2"/>
</p:tagLst>
</file>

<file path=ppt/tags/tag2.xml><?xml version="1.0" encoding="utf-8"?>
<p:tagLst xmlns:a="http://schemas.openxmlformats.org/drawingml/2006/main" xmlns:r="http://schemas.openxmlformats.org/officeDocument/2006/relationships" xmlns:p="http://schemas.openxmlformats.org/presentationml/2006/main">
  <p:tag name="TIMING" val="|13.7|4.7|23.7"/>
</p:tagLst>
</file>

<file path=ppt/tags/tag3.xml><?xml version="1.0" encoding="utf-8"?>
<p:tagLst xmlns:a="http://schemas.openxmlformats.org/drawingml/2006/main" xmlns:r="http://schemas.openxmlformats.org/officeDocument/2006/relationships" xmlns:p="http://schemas.openxmlformats.org/presentationml/2006/main">
  <p:tag name="TIMING" val="|3.3|2.8|5.1|12.4|14.9"/>
</p:tagLst>
</file>

<file path=ppt/theme/theme1.xml><?xml version="1.0" encoding="utf-8"?>
<a:theme xmlns:a="http://schemas.openxmlformats.org/drawingml/2006/main" name="TechEd2010_NA_4-3">
  <a:themeElements>
    <a:clrScheme name="Custom 3">
      <a:dk1>
        <a:srgbClr val="FFFFFF"/>
      </a:dk1>
      <a:lt1>
        <a:sysClr val="window" lastClr="FFFFFF"/>
      </a:lt1>
      <a:dk2>
        <a:srgbClr val="FFFFFF"/>
      </a:dk2>
      <a:lt2>
        <a:srgbClr val="FFFFFF"/>
      </a:lt2>
      <a:accent1>
        <a:srgbClr val="2484C6"/>
      </a:accent1>
      <a:accent2>
        <a:srgbClr val="8CC63F"/>
      </a:accent2>
      <a:accent3>
        <a:srgbClr val="F58020"/>
      </a:accent3>
      <a:accent4>
        <a:srgbClr val="B72172"/>
      </a:accent4>
      <a:accent5>
        <a:srgbClr val="E1E1E1"/>
      </a:accent5>
      <a:accent6>
        <a:srgbClr val="FAA61A"/>
      </a:accent6>
      <a:hlink>
        <a:srgbClr val="FFE300"/>
      </a:hlink>
      <a:folHlink>
        <a:srgbClr val="002060"/>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1"/>
            </a:gs>
            <a:gs pos="100000">
              <a:srgbClr val="00A651"/>
            </a:gs>
          </a:gsLst>
          <a:lin ang="16200000" scaled="0"/>
        </a:gradFill>
        <a:ln w="12700">
          <a:solidFill>
            <a:schemeClr val="bg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3">
              <a:satMod val="300000"/>
            </a:schemeClr>
          </a:contourClr>
        </a:sp3d>
      </a:spPr>
      <a:bodyPr vert="horz" wrap="square" lIns="72000" tIns="45718" rIns="72000" bIns="45718" numCol="1" rtlCol="0" anchor="ctr" anchorCtr="0" compatLnSpc="1">
        <a:prstTxWarp prst="textNoShape">
          <a:avLst/>
        </a:prstTxWarp>
      </a:bodyPr>
      <a:lstStyle>
        <a:defPPr algn="ctr" defTabSz="914099">
          <a:defRPr sz="2000" dirty="0" smtClean="0">
            <a:solidFill>
              <a:srgbClr val="FFFFFF"/>
            </a:solidFill>
            <a:latin typeface="Calibri"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PDC09 PPT Template (4 x 3)</Template>
  <TotalTime>0</TotalTime>
  <Words>2562</Words>
  <Application>Microsoft Office PowerPoint</Application>
  <PresentationFormat>On-screen Show (4:3)</PresentationFormat>
  <Paragraphs>506</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TechEd2010_NA_4-3</vt:lpstr>
      <vt:lpstr>Your Data on Cloud</vt:lpstr>
      <vt:lpstr>Session Objectives</vt:lpstr>
      <vt:lpstr>Windows Azure for Application Developers</vt:lpstr>
      <vt:lpstr>Storage</vt:lpstr>
      <vt:lpstr>Fundamental Storage Abstractions</vt:lpstr>
      <vt:lpstr>Windows Azure Storage Account</vt:lpstr>
      <vt:lpstr>PowerPoint Presentation</vt:lpstr>
      <vt:lpstr>Windows Azure Tables</vt:lpstr>
      <vt:lpstr>Table Storage Concepts </vt:lpstr>
      <vt:lpstr>Required Entity Properties</vt:lpstr>
      <vt:lpstr>Partitions and Partition Ranges</vt:lpstr>
      <vt:lpstr>Table Operations</vt:lpstr>
      <vt:lpstr>PowerPoint Presentation</vt:lpstr>
      <vt:lpstr>Windows Azure Queues</vt:lpstr>
      <vt:lpstr>Queue Storage Concepts </vt:lpstr>
      <vt:lpstr>Account, Queues and Messages</vt:lpstr>
      <vt:lpstr>Queue Operations</vt:lpstr>
      <vt:lpstr>How Queue Works</vt:lpstr>
      <vt:lpstr>How Queue Works </vt:lpstr>
      <vt:lpstr>PowerPoint Presentation</vt:lpstr>
      <vt:lpstr>Blob Storage Concepts</vt:lpstr>
      <vt:lpstr>Blob Features and Functions</vt:lpstr>
      <vt:lpstr>Two Types of Blobs Under the Hood</vt:lpstr>
      <vt:lpstr>Blob Namespace</vt:lpstr>
      <vt:lpstr>Tables, Blob and Queue</vt:lpstr>
      <vt:lpstr>Windows Azure XDrive (new)</vt:lpstr>
      <vt:lpstr>Windows Azure  Content Delivery Network (new)</vt:lpstr>
      <vt:lpstr>SQL Azure</vt:lpstr>
      <vt:lpstr>SQL Azure</vt:lpstr>
      <vt:lpstr>PowerPoint Presentation</vt:lpstr>
      <vt:lpstr>Planning a Night Out Scenario</vt:lpstr>
      <vt:lpstr>Microsoft Codename “Dallas” Information Service</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Data on Cloud</dc:title>
  <dc:subject>Tech Ed 2010 Sri Lanka</dc:subject>
  <dc:creator/>
  <cp:lastModifiedBy/>
  <cp:revision>1</cp:revision>
  <dcterms:created xsi:type="dcterms:W3CDTF">2009-11-23T22:38:10Z</dcterms:created>
  <dcterms:modified xsi:type="dcterms:W3CDTF">2010-04-14T06:28:38Z</dcterms:modified>
</cp:coreProperties>
</file>